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484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online.zakon.kz/document/?doc_id=30985376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online.zakon.kz/document/?doc_id=1049207#sub_id=902000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62E0A-662C-48BC-8153-043F94B1A8DC}" type="doc">
      <dgm:prSet loTypeId="urn:microsoft.com/office/officeart/2005/8/layout/hList3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4A8E6C4-D032-442E-8E45-85367B2ABF0D}">
      <dgm:prSet phldrT="[Текст]"/>
      <dgm:spPr/>
      <dgm:t>
        <a:bodyPr/>
        <a:lstStyle/>
        <a:p>
          <a:r>
            <a:rPr lang="ru-RU" b="0" i="0" dirty="0" smtClean="0"/>
            <a:t>Использование в единой сети телекоммуникаций Республики Казахстан технических средств связи, а равно использование радиоэлектронных средств и высокочастотных устройств, являющихся источником электромагнитного излучения, технических средств почтовой связи, подлежащих </a:t>
          </a:r>
          <a:r>
            <a:rPr lang="ru-RU" b="0" i="0" dirty="0" smtClean="0">
              <a:hlinkClick xmlns:r="http://schemas.openxmlformats.org/officeDocument/2006/relationships" r:id="rId1" tooltip="Решение Комиссии Таможенного союза от 7 апреля 2011 года № 620 «О Едином перечне продукции, подлежащей обязательному подтверждению соответствия с выдачей сертификатов соответствия и деклараций о соответствии по единой форме» (г. Москва) (с изменениями и дополнениями по состоянию на 15.09.2017 г.)"/>
            </a:rPr>
            <a:t>обязательному подтверждению соответствия</a:t>
          </a:r>
          <a:r>
            <a:rPr lang="ru-RU" b="0" i="0" dirty="0" smtClean="0"/>
            <a:t> в области технического регулирования и не прошедших его,</a:t>
          </a:r>
          <a:endParaRPr lang="ru-RU" dirty="0"/>
        </a:p>
      </dgm:t>
    </dgm:pt>
    <dgm:pt modelId="{36123B31-382C-4E28-8E0F-3FA6144E5048}" type="parTrans" cxnId="{DF321A4C-BF25-457D-B41E-450A73233AF0}">
      <dgm:prSet/>
      <dgm:spPr/>
      <dgm:t>
        <a:bodyPr/>
        <a:lstStyle/>
        <a:p>
          <a:endParaRPr lang="ru-RU"/>
        </a:p>
      </dgm:t>
    </dgm:pt>
    <dgm:pt modelId="{814AF942-3A60-4759-B1A9-BECF942FBFBF}" type="sibTrans" cxnId="{DF321A4C-BF25-457D-B41E-450A73233AF0}">
      <dgm:prSet/>
      <dgm:spPr/>
      <dgm:t>
        <a:bodyPr/>
        <a:lstStyle/>
        <a:p>
          <a:endParaRPr lang="ru-RU"/>
        </a:p>
      </dgm:t>
    </dgm:pt>
    <dgm:pt modelId="{BA5F6D40-DCC4-4AE4-B117-06BE3B245CA2}">
      <dgm:prSet phldrT="[Текст]" custT="1"/>
      <dgm:spPr/>
      <dgm:t>
        <a:bodyPr/>
        <a:lstStyle/>
        <a:p>
          <a:pPr rtl="0"/>
          <a:r>
            <a:rPr lang="ru-RU" sz="1400" b="1" i="0" u="none" dirty="0" smtClean="0"/>
            <a:t>Физические лица</a:t>
          </a:r>
        </a:p>
        <a:p>
          <a:pPr rtl="0"/>
          <a:r>
            <a:rPr lang="ru-RU" sz="1400" b="0" i="0" u="none" dirty="0" smtClean="0"/>
            <a:t>5 МРП</a:t>
          </a:r>
        </a:p>
        <a:p>
          <a:endParaRPr lang="ru-RU" sz="1400" dirty="0" smtClean="0"/>
        </a:p>
        <a:p>
          <a:pPr rtl="0"/>
          <a:r>
            <a:rPr lang="ru-RU" sz="1400" b="1" i="0" u="none" dirty="0" smtClean="0"/>
            <a:t>Малого</a:t>
          </a:r>
          <a:r>
            <a:rPr lang="ru-RU" sz="1400" b="1" i="0" u="none" baseline="0" dirty="0" smtClean="0"/>
            <a:t> </a:t>
          </a:r>
          <a:r>
            <a:rPr lang="ru-RU" sz="1400" b="1" i="0" u="none" baseline="0" dirty="0" err="1" smtClean="0"/>
            <a:t>предпринимательства+</a:t>
          </a:r>
          <a:r>
            <a:rPr lang="ru-RU" sz="1400" b="1" i="0" u="none" dirty="0" err="1" smtClean="0"/>
            <a:t>должностных</a:t>
          </a:r>
          <a:r>
            <a:rPr lang="ru-RU" sz="1400" b="1" i="0" u="none" dirty="0" smtClean="0"/>
            <a:t> </a:t>
          </a:r>
          <a:r>
            <a:rPr lang="ru-RU" sz="1400" b="1" i="0" u="none" dirty="0" err="1" smtClean="0"/>
            <a:t>лиц+некоммерческие</a:t>
          </a:r>
          <a:r>
            <a:rPr lang="ru-RU" sz="1400" b="1" i="0" u="none" dirty="0" smtClean="0"/>
            <a:t> организации</a:t>
          </a:r>
        </a:p>
        <a:p>
          <a:pPr rtl="0"/>
          <a:r>
            <a:rPr lang="ru-RU" sz="1400" b="0" i="0" u="none" dirty="0" smtClean="0"/>
            <a:t>60 МРП</a:t>
          </a:r>
        </a:p>
        <a:p>
          <a:endParaRPr lang="ru-RU" sz="1400" dirty="0" smtClean="0"/>
        </a:p>
        <a:p>
          <a:pPr rtl="0"/>
          <a:r>
            <a:rPr lang="ru-RU" sz="1400" b="1" i="0" u="none" dirty="0" smtClean="0"/>
            <a:t>Среднего</a:t>
          </a:r>
          <a:r>
            <a:rPr lang="ru-RU" sz="1400" b="1" i="0" u="none" baseline="0" dirty="0" smtClean="0"/>
            <a:t> предпринимательства</a:t>
          </a:r>
          <a:endParaRPr lang="ru-RU" sz="1400" b="1" i="0" u="none" dirty="0" smtClean="0"/>
        </a:p>
        <a:p>
          <a:pPr rtl="0"/>
          <a:r>
            <a:rPr lang="ru-RU" sz="1400" b="0" i="0" u="none" baseline="0" dirty="0" smtClean="0"/>
            <a:t>100 МРП</a:t>
          </a:r>
          <a:endParaRPr lang="ru-RU" sz="1400" b="0" i="0" u="none" dirty="0" smtClean="0"/>
        </a:p>
        <a:p>
          <a:endParaRPr lang="ru-RU" sz="1400" dirty="0" smtClean="0"/>
        </a:p>
        <a:p>
          <a:pPr rtl="0"/>
          <a:r>
            <a:rPr lang="ru-RU" sz="1400" b="1" i="0" u="none" dirty="0" smtClean="0"/>
            <a:t>Крупного</a:t>
          </a:r>
          <a:r>
            <a:rPr lang="ru-RU" sz="1400" b="1" i="0" u="none" baseline="0" dirty="0" smtClean="0"/>
            <a:t> предпринимательства</a:t>
          </a:r>
          <a:endParaRPr lang="ru-RU" sz="1400" b="1" i="0" u="none" dirty="0" smtClean="0"/>
        </a:p>
        <a:p>
          <a:pPr rtl="0"/>
          <a:r>
            <a:rPr lang="ru-RU" sz="1400" b="0" i="0" u="none" dirty="0" smtClean="0"/>
            <a:t>250 МРП</a:t>
          </a:r>
          <a:endParaRPr lang="ru-RU" sz="1400" dirty="0"/>
        </a:p>
      </dgm:t>
    </dgm:pt>
    <dgm:pt modelId="{33E999A1-DA24-400F-92AB-F71D9DB720C8}" type="parTrans" cxnId="{1D8CF878-14F0-4707-8679-C57ABD12F172}">
      <dgm:prSet/>
      <dgm:spPr/>
      <dgm:t>
        <a:bodyPr/>
        <a:lstStyle/>
        <a:p>
          <a:endParaRPr lang="ru-RU"/>
        </a:p>
      </dgm:t>
    </dgm:pt>
    <dgm:pt modelId="{AD615204-D1E0-4B3C-A370-6FEDA0B09D4B}" type="sibTrans" cxnId="{1D8CF878-14F0-4707-8679-C57ABD12F172}">
      <dgm:prSet/>
      <dgm:spPr/>
      <dgm:t>
        <a:bodyPr/>
        <a:lstStyle/>
        <a:p>
          <a:endParaRPr lang="ru-RU"/>
        </a:p>
      </dgm:t>
    </dgm:pt>
    <dgm:pt modelId="{369BF8C4-4230-4762-8B68-AE1A36D2CBFC}">
      <dgm:prSet phldrT="[Текст]" custT="1"/>
      <dgm:spPr/>
      <dgm:t>
        <a:bodyPr vert="vert270"/>
        <a:lstStyle/>
        <a:p>
          <a:r>
            <a:rPr lang="ru-RU" sz="2000" b="1" dirty="0" smtClean="0"/>
            <a:t>Повторно</a:t>
          </a:r>
          <a:r>
            <a:rPr lang="ru-RU" sz="1300" dirty="0" smtClean="0"/>
            <a:t>:</a:t>
          </a:r>
          <a:endParaRPr lang="ru-RU" sz="1300" dirty="0"/>
        </a:p>
      </dgm:t>
    </dgm:pt>
    <dgm:pt modelId="{F6A610FF-40CC-40AE-A6A8-E8C99613602D}" type="parTrans" cxnId="{8E6D0DF6-2BCF-4F30-893C-11B734BC9BC2}">
      <dgm:prSet/>
      <dgm:spPr/>
      <dgm:t>
        <a:bodyPr/>
        <a:lstStyle/>
        <a:p>
          <a:endParaRPr lang="ru-RU"/>
        </a:p>
      </dgm:t>
    </dgm:pt>
    <dgm:pt modelId="{41836A90-5421-4FD6-BCD8-014F93E54234}" type="sibTrans" cxnId="{8E6D0DF6-2BCF-4F30-893C-11B734BC9BC2}">
      <dgm:prSet/>
      <dgm:spPr/>
      <dgm:t>
        <a:bodyPr/>
        <a:lstStyle/>
        <a:p>
          <a:endParaRPr lang="ru-RU"/>
        </a:p>
      </dgm:t>
    </dgm:pt>
    <dgm:pt modelId="{2CD91884-B648-4F72-A6BA-8F46FC81A6CF}">
      <dgm:prSet phldrT="[Текст]" custT="1"/>
      <dgm:spPr/>
      <dgm:t>
        <a:bodyPr/>
        <a:lstStyle/>
        <a:p>
          <a:r>
            <a:rPr lang="ru-RU" sz="1300" b="1" i="0" u="none" dirty="0" smtClean="0"/>
            <a:t>Физические лица</a:t>
          </a:r>
        </a:p>
        <a:p>
          <a:r>
            <a:rPr lang="ru-RU" sz="1300" b="0" i="0" u="none" dirty="0" smtClean="0"/>
            <a:t>10 МРП</a:t>
          </a:r>
        </a:p>
        <a:p>
          <a:endParaRPr lang="ru-RU" sz="1300" dirty="0" smtClean="0"/>
        </a:p>
        <a:p>
          <a:r>
            <a:rPr lang="ru-RU" sz="1300" b="1" i="0" u="none" dirty="0" smtClean="0"/>
            <a:t>Малого</a:t>
          </a:r>
          <a:r>
            <a:rPr lang="ru-RU" sz="1300" b="1" i="0" u="none" baseline="0" dirty="0" smtClean="0"/>
            <a:t> </a:t>
          </a:r>
          <a:r>
            <a:rPr lang="ru-RU" sz="1300" b="1" i="0" u="none" baseline="0" dirty="0" err="1" smtClean="0"/>
            <a:t>предпринимательства+</a:t>
          </a:r>
          <a:r>
            <a:rPr lang="ru-RU" sz="1300" b="1" i="0" u="none" dirty="0" err="1" smtClean="0"/>
            <a:t>должностных</a:t>
          </a:r>
          <a:r>
            <a:rPr lang="ru-RU" sz="1300" b="1" i="0" u="none" dirty="0" smtClean="0"/>
            <a:t> </a:t>
          </a:r>
          <a:r>
            <a:rPr lang="ru-RU" sz="1300" b="1" i="0" u="none" dirty="0" err="1" smtClean="0"/>
            <a:t>лиц+некоммерческие</a:t>
          </a:r>
          <a:r>
            <a:rPr lang="ru-RU" sz="1300" b="1" i="0" u="none" dirty="0" smtClean="0"/>
            <a:t> организации</a:t>
          </a:r>
        </a:p>
        <a:p>
          <a:r>
            <a:rPr lang="ru-RU" sz="1300" b="0" i="0" u="none" dirty="0" smtClean="0"/>
            <a:t>120 МРП</a:t>
          </a:r>
        </a:p>
        <a:p>
          <a:endParaRPr lang="ru-RU" sz="1300" dirty="0" smtClean="0"/>
        </a:p>
        <a:p>
          <a:r>
            <a:rPr lang="ru-RU" sz="1300" b="1" i="0" u="none" dirty="0" smtClean="0"/>
            <a:t>Среднего</a:t>
          </a:r>
          <a:r>
            <a:rPr lang="ru-RU" sz="1300" b="1" i="0" u="none" baseline="0" dirty="0" smtClean="0"/>
            <a:t> предпринимательства</a:t>
          </a:r>
          <a:endParaRPr lang="ru-RU" sz="1300" b="1" i="0" u="none" dirty="0" smtClean="0"/>
        </a:p>
        <a:p>
          <a:r>
            <a:rPr lang="ru-RU" sz="1300" b="0" i="0" u="none" baseline="0" dirty="0" smtClean="0"/>
            <a:t>150 МРП</a:t>
          </a:r>
          <a:endParaRPr lang="ru-RU" sz="1300" b="0" i="0" u="none" dirty="0" smtClean="0"/>
        </a:p>
        <a:p>
          <a:endParaRPr lang="ru-RU" sz="1300" dirty="0" smtClean="0"/>
        </a:p>
        <a:p>
          <a:r>
            <a:rPr lang="ru-RU" sz="1300" b="1" i="0" u="none" dirty="0" smtClean="0"/>
            <a:t>Крупного</a:t>
          </a:r>
          <a:r>
            <a:rPr lang="ru-RU" sz="1300" b="1" i="0" u="none" baseline="0" dirty="0" smtClean="0"/>
            <a:t> предпринимательства</a:t>
          </a:r>
          <a:endParaRPr lang="ru-RU" sz="1300" b="1" i="0" u="none" dirty="0" smtClean="0"/>
        </a:p>
        <a:p>
          <a:r>
            <a:rPr lang="ru-RU" sz="1300" b="0" i="0" u="none" dirty="0" smtClean="0"/>
            <a:t>350 МРП, </a:t>
          </a:r>
          <a:r>
            <a:rPr lang="ru-RU" sz="1300" b="0" i="0" dirty="0" smtClean="0"/>
            <a:t>с конфискацией несертифицированных средств связи</a:t>
          </a:r>
          <a:endParaRPr lang="ru-RU" sz="1300" dirty="0"/>
        </a:p>
      </dgm:t>
    </dgm:pt>
    <dgm:pt modelId="{CB0A5F1A-004D-4EE4-BF1D-5C672D78E604}" type="parTrans" cxnId="{23CED2BC-8552-4ABA-9CF8-10E9EAE7C783}">
      <dgm:prSet/>
      <dgm:spPr/>
      <dgm:t>
        <a:bodyPr/>
        <a:lstStyle/>
        <a:p>
          <a:endParaRPr lang="ru-RU"/>
        </a:p>
      </dgm:t>
    </dgm:pt>
    <dgm:pt modelId="{E1DDC6B5-3F7D-407B-98F1-B1CA35C9C1B9}" type="sibTrans" cxnId="{23CED2BC-8552-4ABA-9CF8-10E9EAE7C783}">
      <dgm:prSet/>
      <dgm:spPr/>
      <dgm:t>
        <a:bodyPr/>
        <a:lstStyle/>
        <a:p>
          <a:endParaRPr lang="ru-RU"/>
        </a:p>
      </dgm:t>
    </dgm:pt>
    <dgm:pt modelId="{C41573DA-F143-4F87-B651-982E6CAA92EC}" type="pres">
      <dgm:prSet presAssocID="{A1F62E0A-662C-48BC-8153-043F94B1A8D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D3C240-6623-4609-A67A-FDAAD0F9CB54}" type="pres">
      <dgm:prSet presAssocID="{34A8E6C4-D032-442E-8E45-85367B2ABF0D}" presName="roof" presStyleLbl="dkBgShp" presStyleIdx="0" presStyleCnt="2"/>
      <dgm:spPr/>
      <dgm:t>
        <a:bodyPr/>
        <a:lstStyle/>
        <a:p>
          <a:endParaRPr lang="ru-RU"/>
        </a:p>
      </dgm:t>
    </dgm:pt>
    <dgm:pt modelId="{5307E97C-8820-4DD4-8197-AE6D1105B007}" type="pres">
      <dgm:prSet presAssocID="{34A8E6C4-D032-442E-8E45-85367B2ABF0D}" presName="pillars" presStyleCnt="0"/>
      <dgm:spPr/>
    </dgm:pt>
    <dgm:pt modelId="{A9081760-C4B5-423D-BA7C-5C3FD02D745D}" type="pres">
      <dgm:prSet presAssocID="{34A8E6C4-D032-442E-8E45-85367B2ABF0D}" presName="pillar1" presStyleLbl="node1" presStyleIdx="0" presStyleCnt="3" custScaleX="105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ACF0E-D339-4075-A5A2-19DC7ACC32DB}" type="pres">
      <dgm:prSet presAssocID="{369BF8C4-4230-4762-8B68-AE1A36D2CBFC}" presName="pillarX" presStyleLbl="node1" presStyleIdx="1" presStyleCnt="3" custFlipHor="1" custScaleX="31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8C1C2-E09E-4B49-AD58-56F013D7DC20}" type="pres">
      <dgm:prSet presAssocID="{2CD91884-B648-4F72-A6BA-8F46FC81A6C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5872B-3C63-413E-ABCB-C3524B2D44AE}" type="pres">
      <dgm:prSet presAssocID="{34A8E6C4-D032-442E-8E45-85367B2ABF0D}" presName="base" presStyleLbl="dkBgShp" presStyleIdx="1" presStyleCnt="2"/>
      <dgm:spPr/>
    </dgm:pt>
  </dgm:ptLst>
  <dgm:cxnLst>
    <dgm:cxn modelId="{23CED2BC-8552-4ABA-9CF8-10E9EAE7C783}" srcId="{34A8E6C4-D032-442E-8E45-85367B2ABF0D}" destId="{2CD91884-B648-4F72-A6BA-8F46FC81A6CF}" srcOrd="2" destOrd="0" parTransId="{CB0A5F1A-004D-4EE4-BF1D-5C672D78E604}" sibTransId="{E1DDC6B5-3F7D-407B-98F1-B1CA35C9C1B9}"/>
    <dgm:cxn modelId="{DF321A4C-BF25-457D-B41E-450A73233AF0}" srcId="{A1F62E0A-662C-48BC-8153-043F94B1A8DC}" destId="{34A8E6C4-D032-442E-8E45-85367B2ABF0D}" srcOrd="0" destOrd="0" parTransId="{36123B31-382C-4E28-8E0F-3FA6144E5048}" sibTransId="{814AF942-3A60-4759-B1A9-BECF942FBFBF}"/>
    <dgm:cxn modelId="{1D8CF878-14F0-4707-8679-C57ABD12F172}" srcId="{34A8E6C4-D032-442E-8E45-85367B2ABF0D}" destId="{BA5F6D40-DCC4-4AE4-B117-06BE3B245CA2}" srcOrd="0" destOrd="0" parTransId="{33E999A1-DA24-400F-92AB-F71D9DB720C8}" sibTransId="{AD615204-D1E0-4B3C-A370-6FEDA0B09D4B}"/>
    <dgm:cxn modelId="{838D7870-3E6D-4585-84EA-7BA9A866C233}" type="presOf" srcId="{2CD91884-B648-4F72-A6BA-8F46FC81A6CF}" destId="{3178C1C2-E09E-4B49-AD58-56F013D7DC20}" srcOrd="0" destOrd="0" presId="urn:microsoft.com/office/officeart/2005/8/layout/hList3"/>
    <dgm:cxn modelId="{8E6D0DF6-2BCF-4F30-893C-11B734BC9BC2}" srcId="{34A8E6C4-D032-442E-8E45-85367B2ABF0D}" destId="{369BF8C4-4230-4762-8B68-AE1A36D2CBFC}" srcOrd="1" destOrd="0" parTransId="{F6A610FF-40CC-40AE-A6A8-E8C99613602D}" sibTransId="{41836A90-5421-4FD6-BCD8-014F93E54234}"/>
    <dgm:cxn modelId="{271D70C5-25F0-460B-A2E5-CE253FCC7BB6}" type="presOf" srcId="{34A8E6C4-D032-442E-8E45-85367B2ABF0D}" destId="{58D3C240-6623-4609-A67A-FDAAD0F9CB54}" srcOrd="0" destOrd="0" presId="urn:microsoft.com/office/officeart/2005/8/layout/hList3"/>
    <dgm:cxn modelId="{258632EB-86C3-4684-B3A6-B10047F0F1D8}" type="presOf" srcId="{A1F62E0A-662C-48BC-8153-043F94B1A8DC}" destId="{C41573DA-F143-4F87-B651-982E6CAA92EC}" srcOrd="0" destOrd="0" presId="urn:microsoft.com/office/officeart/2005/8/layout/hList3"/>
    <dgm:cxn modelId="{76C237A2-32F0-4F7E-857C-9DE548E91A9E}" type="presOf" srcId="{369BF8C4-4230-4762-8B68-AE1A36D2CBFC}" destId="{6C1ACF0E-D339-4075-A5A2-19DC7ACC32DB}" srcOrd="0" destOrd="0" presId="urn:microsoft.com/office/officeart/2005/8/layout/hList3"/>
    <dgm:cxn modelId="{22CB2BC4-3B8A-4761-941A-A6C1B3B4107A}" type="presOf" srcId="{BA5F6D40-DCC4-4AE4-B117-06BE3B245CA2}" destId="{A9081760-C4B5-423D-BA7C-5C3FD02D745D}" srcOrd="0" destOrd="0" presId="urn:microsoft.com/office/officeart/2005/8/layout/hList3"/>
    <dgm:cxn modelId="{82162202-1049-438F-8D0E-5B89D6395C4F}" type="presParOf" srcId="{C41573DA-F143-4F87-B651-982E6CAA92EC}" destId="{58D3C240-6623-4609-A67A-FDAAD0F9CB54}" srcOrd="0" destOrd="0" presId="urn:microsoft.com/office/officeart/2005/8/layout/hList3"/>
    <dgm:cxn modelId="{D04653A9-EBFB-452C-B5A6-0819723EB814}" type="presParOf" srcId="{C41573DA-F143-4F87-B651-982E6CAA92EC}" destId="{5307E97C-8820-4DD4-8197-AE6D1105B007}" srcOrd="1" destOrd="0" presId="urn:microsoft.com/office/officeart/2005/8/layout/hList3"/>
    <dgm:cxn modelId="{80A51892-D545-4852-ABE3-05E362A4864B}" type="presParOf" srcId="{5307E97C-8820-4DD4-8197-AE6D1105B007}" destId="{A9081760-C4B5-423D-BA7C-5C3FD02D745D}" srcOrd="0" destOrd="0" presId="urn:microsoft.com/office/officeart/2005/8/layout/hList3"/>
    <dgm:cxn modelId="{1B832ED5-FB8D-45FC-B675-02F4CDFE3BEB}" type="presParOf" srcId="{5307E97C-8820-4DD4-8197-AE6D1105B007}" destId="{6C1ACF0E-D339-4075-A5A2-19DC7ACC32DB}" srcOrd="1" destOrd="0" presId="urn:microsoft.com/office/officeart/2005/8/layout/hList3"/>
    <dgm:cxn modelId="{D4993E5D-3C75-430D-A0CA-791272F1D97B}" type="presParOf" srcId="{5307E97C-8820-4DD4-8197-AE6D1105B007}" destId="{3178C1C2-E09E-4B49-AD58-56F013D7DC20}" srcOrd="2" destOrd="0" presId="urn:microsoft.com/office/officeart/2005/8/layout/hList3"/>
    <dgm:cxn modelId="{3BE808DE-C988-48E5-8BEA-FF9965C18321}" type="presParOf" srcId="{C41573DA-F143-4F87-B651-982E6CAA92EC}" destId="{9175872B-3C63-413E-ABCB-C3524B2D44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DA3904-538A-4CD9-9289-6DB8194032AC}" type="doc">
      <dgm:prSet loTypeId="urn:microsoft.com/office/officeart/2005/8/layout/hList3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190BE092-692D-4060-9E70-E33A29DBA8C0}">
      <dgm:prSet phldrT="[Текст]"/>
      <dgm:spPr/>
      <dgm:t>
        <a:bodyPr/>
        <a:lstStyle/>
        <a:p>
          <a:r>
            <a:rPr lang="ru-RU" b="0" i="0" u="none" dirty="0" smtClean="0"/>
            <a:t>Нарушение требований по эксплуатации средств защиты электронных информационных ресурсов, совершенное в виде воспрепятствования работе или блокирования программных (программно-технических) средств </a:t>
          </a:r>
          <a:r>
            <a:rPr lang="ru-RU" b="0" i="0" dirty="0" smtClean="0">
              <a:hlinkClick xmlns:r="http://schemas.openxmlformats.org/officeDocument/2006/relationships" r:id="rId1" tooltip="Закон Республики Казахстан от 5 июля 2004 года № 567-II «О связи» (с изменениями и дополнениями по состоянию на 09.01.2018 г.)"/>
            </a:rPr>
            <a:t>государственной технической службы</a:t>
          </a:r>
          <a:r>
            <a:rPr lang="ru-RU" b="0" i="0" u="none" dirty="0" smtClean="0"/>
            <a:t>, а равно воспрепятствования работе сотрудников государственной технической службы с объектами информатизации, взаимодействующими с государственной технической службой, -</a:t>
          </a:r>
          <a:endParaRPr lang="ru-RU" dirty="0"/>
        </a:p>
      </dgm:t>
    </dgm:pt>
    <dgm:pt modelId="{ED6A7476-0098-4B1E-8ACA-2F7C5A4CF5BE}" type="parTrans" cxnId="{FA0C34B9-F050-4AB7-AA9E-21D5ED5F02E0}">
      <dgm:prSet/>
      <dgm:spPr/>
      <dgm:t>
        <a:bodyPr/>
        <a:lstStyle/>
        <a:p>
          <a:endParaRPr lang="ru-RU"/>
        </a:p>
      </dgm:t>
    </dgm:pt>
    <dgm:pt modelId="{304A3419-C660-495E-9C0C-512FB5731A4A}" type="sibTrans" cxnId="{FA0C34B9-F050-4AB7-AA9E-21D5ED5F02E0}">
      <dgm:prSet/>
      <dgm:spPr/>
      <dgm:t>
        <a:bodyPr/>
        <a:lstStyle/>
        <a:p>
          <a:endParaRPr lang="ru-RU"/>
        </a:p>
      </dgm:t>
    </dgm:pt>
    <dgm:pt modelId="{092B05CB-EDA2-4AB0-9498-DBD41D125FCA}">
      <dgm:prSet phldrT="[Текст]"/>
      <dgm:spPr/>
      <dgm:t>
        <a:bodyPr/>
        <a:lstStyle/>
        <a:p>
          <a:r>
            <a:rPr lang="ru-RU" b="1" i="0" u="none" dirty="0" smtClean="0"/>
            <a:t>Физические лица</a:t>
          </a:r>
        </a:p>
        <a:p>
          <a:r>
            <a:rPr lang="ru-RU" b="0" i="0" u="none" dirty="0" smtClean="0"/>
            <a:t>10 МРП</a:t>
          </a:r>
        </a:p>
        <a:p>
          <a:endParaRPr lang="ru-RU" dirty="0" smtClean="0"/>
        </a:p>
        <a:p>
          <a:r>
            <a:rPr lang="ru-RU" b="1" i="0" u="none" dirty="0" smtClean="0"/>
            <a:t>Малого</a:t>
          </a:r>
          <a:r>
            <a:rPr lang="ru-RU" b="1" i="0" u="none" baseline="0" dirty="0" smtClean="0"/>
            <a:t> </a:t>
          </a:r>
          <a:r>
            <a:rPr lang="ru-RU" b="1" i="0" u="none" baseline="0" dirty="0" err="1" smtClean="0"/>
            <a:t>предпринимательства+</a:t>
          </a:r>
          <a:r>
            <a:rPr lang="ru-RU" b="1" i="0" u="none" dirty="0" err="1" smtClean="0"/>
            <a:t>должностных</a:t>
          </a:r>
          <a:r>
            <a:rPr lang="ru-RU" b="1" i="0" u="none" dirty="0" smtClean="0"/>
            <a:t> </a:t>
          </a:r>
          <a:r>
            <a:rPr lang="ru-RU" b="1" i="0" u="none" dirty="0" err="1" smtClean="0"/>
            <a:t>лиц+некоммерческие</a:t>
          </a:r>
          <a:r>
            <a:rPr lang="ru-RU" b="1" i="0" u="none" dirty="0" smtClean="0"/>
            <a:t> организации</a:t>
          </a:r>
        </a:p>
        <a:p>
          <a:r>
            <a:rPr lang="ru-RU" b="0" i="0" u="none" dirty="0" smtClean="0"/>
            <a:t>20 МРП</a:t>
          </a:r>
        </a:p>
        <a:p>
          <a:endParaRPr lang="ru-RU" dirty="0" smtClean="0"/>
        </a:p>
        <a:p>
          <a:r>
            <a:rPr lang="ru-RU" b="1" i="0" u="none" dirty="0" smtClean="0"/>
            <a:t>Среднего</a:t>
          </a:r>
          <a:r>
            <a:rPr lang="ru-RU" b="1" i="0" u="none" baseline="0" dirty="0" smtClean="0"/>
            <a:t> предпринимательства</a:t>
          </a:r>
          <a:endParaRPr lang="ru-RU" b="1" i="0" u="none" dirty="0" smtClean="0"/>
        </a:p>
        <a:p>
          <a:r>
            <a:rPr lang="ru-RU" b="0" i="0" u="none" baseline="0" dirty="0" smtClean="0"/>
            <a:t>40 МРП</a:t>
          </a:r>
          <a:endParaRPr lang="ru-RU" b="0" i="0" u="none" dirty="0" smtClean="0"/>
        </a:p>
        <a:p>
          <a:endParaRPr lang="ru-RU" dirty="0" smtClean="0"/>
        </a:p>
        <a:p>
          <a:r>
            <a:rPr lang="ru-RU" b="1" i="0" u="none" dirty="0" smtClean="0"/>
            <a:t>Крупного</a:t>
          </a:r>
          <a:r>
            <a:rPr lang="ru-RU" b="1" i="0" u="none" baseline="0" dirty="0" smtClean="0"/>
            <a:t> предпринимательства</a:t>
          </a:r>
          <a:endParaRPr lang="ru-RU" b="1" i="0" u="none" dirty="0" smtClean="0"/>
        </a:p>
        <a:p>
          <a:r>
            <a:rPr lang="ru-RU" b="0" i="0" u="none" dirty="0" smtClean="0"/>
            <a:t>100 МРП</a:t>
          </a:r>
          <a:endParaRPr lang="ru-RU" dirty="0"/>
        </a:p>
      </dgm:t>
    </dgm:pt>
    <dgm:pt modelId="{839E8BFE-894A-4CBD-AC29-39B54CF5555F}" type="parTrans" cxnId="{C2621798-1217-4690-A595-F31F60DC7F03}">
      <dgm:prSet/>
      <dgm:spPr/>
      <dgm:t>
        <a:bodyPr/>
        <a:lstStyle/>
        <a:p>
          <a:endParaRPr lang="ru-RU"/>
        </a:p>
      </dgm:t>
    </dgm:pt>
    <dgm:pt modelId="{3D1220D2-0B99-4CFE-8A68-3FB9748C43CA}" type="sibTrans" cxnId="{C2621798-1217-4690-A595-F31F60DC7F03}">
      <dgm:prSet/>
      <dgm:spPr/>
      <dgm:t>
        <a:bodyPr/>
        <a:lstStyle/>
        <a:p>
          <a:endParaRPr lang="ru-RU"/>
        </a:p>
      </dgm:t>
    </dgm:pt>
    <dgm:pt modelId="{4F215C6D-F698-44B7-BCDB-6E6C5563E8BC}">
      <dgm:prSet/>
      <dgm:spPr/>
      <dgm:t>
        <a:bodyPr/>
        <a:lstStyle/>
        <a:p>
          <a:endParaRPr lang="ru-RU"/>
        </a:p>
      </dgm:t>
    </dgm:pt>
    <dgm:pt modelId="{017918E1-E34E-4EE2-972C-BC4AB8DB9577}" type="parTrans" cxnId="{A06A503C-A8F6-46EF-9D8A-1787BC171287}">
      <dgm:prSet/>
      <dgm:spPr/>
      <dgm:t>
        <a:bodyPr/>
        <a:lstStyle/>
        <a:p>
          <a:endParaRPr lang="ru-RU"/>
        </a:p>
      </dgm:t>
    </dgm:pt>
    <dgm:pt modelId="{E26A1ECF-B84B-46F6-BAE5-DDE53C4F1AB3}" type="sibTrans" cxnId="{A06A503C-A8F6-46EF-9D8A-1787BC171287}">
      <dgm:prSet/>
      <dgm:spPr/>
      <dgm:t>
        <a:bodyPr/>
        <a:lstStyle/>
        <a:p>
          <a:endParaRPr lang="ru-RU"/>
        </a:p>
      </dgm:t>
    </dgm:pt>
    <dgm:pt modelId="{A09BCFC9-699B-41D9-85C2-F6657FA570BC}">
      <dgm:prSet phldrT="[Текст]"/>
      <dgm:spPr/>
      <dgm:t>
        <a:bodyPr vert="vert270"/>
        <a:lstStyle/>
        <a:p>
          <a:r>
            <a:rPr lang="ru-RU" b="1" i="0" dirty="0" smtClean="0"/>
            <a:t>повторно или повлекшие возникновение инцидента информационной безопасности, -</a:t>
          </a:r>
          <a:endParaRPr lang="ru-RU" b="1" dirty="0"/>
        </a:p>
      </dgm:t>
    </dgm:pt>
    <dgm:pt modelId="{0977C05F-8BB4-4C11-BB48-7B0EF29944E3}" type="parTrans" cxnId="{DEE84D79-BD12-4029-ACA0-371AF63023BB}">
      <dgm:prSet/>
      <dgm:spPr/>
      <dgm:t>
        <a:bodyPr/>
        <a:lstStyle/>
        <a:p>
          <a:endParaRPr lang="ru-RU"/>
        </a:p>
      </dgm:t>
    </dgm:pt>
    <dgm:pt modelId="{86284398-29A6-4AC7-8F3C-90DE3FDBF428}" type="sibTrans" cxnId="{DEE84D79-BD12-4029-ACA0-371AF63023BB}">
      <dgm:prSet/>
      <dgm:spPr/>
      <dgm:t>
        <a:bodyPr/>
        <a:lstStyle/>
        <a:p>
          <a:endParaRPr lang="ru-RU"/>
        </a:p>
      </dgm:t>
    </dgm:pt>
    <dgm:pt modelId="{24F23BAB-D75B-4D21-A8EE-CC53963AFAC2}">
      <dgm:prSet phldrT="[Текст]"/>
      <dgm:spPr/>
      <dgm:t>
        <a:bodyPr/>
        <a:lstStyle/>
        <a:p>
          <a:r>
            <a:rPr lang="ru-RU" b="1" i="0" u="none" dirty="0" smtClean="0"/>
            <a:t>Физические лица</a:t>
          </a:r>
        </a:p>
        <a:p>
          <a:r>
            <a:rPr lang="ru-RU" b="0" i="0" u="none" dirty="0" smtClean="0"/>
            <a:t>20 МРП</a:t>
          </a:r>
        </a:p>
        <a:p>
          <a:endParaRPr lang="ru-RU" dirty="0" smtClean="0"/>
        </a:p>
        <a:p>
          <a:r>
            <a:rPr lang="ru-RU" b="1" i="0" u="none" dirty="0" smtClean="0"/>
            <a:t>Малого</a:t>
          </a:r>
          <a:r>
            <a:rPr lang="ru-RU" b="1" i="0" u="none" baseline="0" dirty="0" smtClean="0"/>
            <a:t> </a:t>
          </a:r>
          <a:r>
            <a:rPr lang="ru-RU" b="1" i="0" u="none" baseline="0" dirty="0" err="1" smtClean="0"/>
            <a:t>предпринимательства+</a:t>
          </a:r>
          <a:r>
            <a:rPr lang="ru-RU" b="1" i="0" u="none" dirty="0" err="1" smtClean="0"/>
            <a:t>должностных</a:t>
          </a:r>
          <a:r>
            <a:rPr lang="ru-RU" b="1" i="0" u="none" dirty="0" smtClean="0"/>
            <a:t> </a:t>
          </a:r>
          <a:r>
            <a:rPr lang="ru-RU" b="1" i="0" u="none" dirty="0" err="1" smtClean="0"/>
            <a:t>лиц+некоммерческие</a:t>
          </a:r>
          <a:r>
            <a:rPr lang="ru-RU" b="1" i="0" u="none" dirty="0" smtClean="0"/>
            <a:t> организации</a:t>
          </a:r>
        </a:p>
        <a:p>
          <a:r>
            <a:rPr lang="ru-RU" b="0" i="0" u="none" dirty="0" smtClean="0"/>
            <a:t>50 МРП</a:t>
          </a:r>
        </a:p>
        <a:p>
          <a:endParaRPr lang="ru-RU" dirty="0" smtClean="0"/>
        </a:p>
        <a:p>
          <a:r>
            <a:rPr lang="ru-RU" b="1" i="0" u="none" dirty="0" smtClean="0"/>
            <a:t>Среднего</a:t>
          </a:r>
          <a:r>
            <a:rPr lang="ru-RU" b="1" i="0" u="none" baseline="0" dirty="0" smtClean="0"/>
            <a:t> предпринимательства</a:t>
          </a:r>
          <a:endParaRPr lang="ru-RU" b="1" i="0" u="none" dirty="0" smtClean="0"/>
        </a:p>
        <a:p>
          <a:r>
            <a:rPr lang="ru-RU" b="0" i="0" u="none" baseline="0" dirty="0" smtClean="0"/>
            <a:t>100 МРП</a:t>
          </a:r>
          <a:endParaRPr lang="ru-RU" b="0" i="0" u="none" dirty="0" smtClean="0"/>
        </a:p>
        <a:p>
          <a:endParaRPr lang="ru-RU" dirty="0" smtClean="0"/>
        </a:p>
        <a:p>
          <a:r>
            <a:rPr lang="ru-RU" b="1" i="0" u="none" dirty="0" smtClean="0"/>
            <a:t>Крупного</a:t>
          </a:r>
          <a:r>
            <a:rPr lang="ru-RU" b="1" i="0" u="none" baseline="0" dirty="0" smtClean="0"/>
            <a:t> предпринимательства</a:t>
          </a:r>
          <a:endParaRPr lang="ru-RU" b="1" i="0" u="none" dirty="0" smtClean="0"/>
        </a:p>
        <a:p>
          <a:r>
            <a:rPr lang="ru-RU" b="0" i="0" u="none" dirty="0" smtClean="0"/>
            <a:t>200 МРП</a:t>
          </a:r>
          <a:endParaRPr lang="ru-RU" dirty="0"/>
        </a:p>
      </dgm:t>
    </dgm:pt>
    <dgm:pt modelId="{B9887680-EFB7-41E8-AE1A-ABCA5AF9B86E}" type="parTrans" cxnId="{D457AE8D-F9D5-412B-ABB2-83DACA2C39FB}">
      <dgm:prSet/>
      <dgm:spPr/>
      <dgm:t>
        <a:bodyPr/>
        <a:lstStyle/>
        <a:p>
          <a:endParaRPr lang="ru-RU"/>
        </a:p>
      </dgm:t>
    </dgm:pt>
    <dgm:pt modelId="{CFD6E566-9143-4F0A-B4ED-2D075D59C2A2}" type="sibTrans" cxnId="{D457AE8D-F9D5-412B-ABB2-83DACA2C39FB}">
      <dgm:prSet/>
      <dgm:spPr/>
      <dgm:t>
        <a:bodyPr/>
        <a:lstStyle/>
        <a:p>
          <a:endParaRPr lang="ru-RU"/>
        </a:p>
      </dgm:t>
    </dgm:pt>
    <dgm:pt modelId="{048BF887-EA31-4324-9C36-AB23ED8B3EF9}" type="pres">
      <dgm:prSet presAssocID="{64DA3904-538A-4CD9-9289-6DB8194032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B5AA0-D64D-4402-81D3-B823F30A14CD}" type="pres">
      <dgm:prSet presAssocID="{190BE092-692D-4060-9E70-E33A29DBA8C0}" presName="roof" presStyleLbl="dkBgShp" presStyleIdx="0" presStyleCnt="2"/>
      <dgm:spPr/>
      <dgm:t>
        <a:bodyPr/>
        <a:lstStyle/>
        <a:p>
          <a:endParaRPr lang="ru-RU"/>
        </a:p>
      </dgm:t>
    </dgm:pt>
    <dgm:pt modelId="{1CE1BE11-B930-4EDE-BE85-E30586A285EB}" type="pres">
      <dgm:prSet presAssocID="{190BE092-692D-4060-9E70-E33A29DBA8C0}" presName="pillars" presStyleCnt="0"/>
      <dgm:spPr/>
    </dgm:pt>
    <dgm:pt modelId="{27F954FF-6CE1-46B4-9B33-1DE3399A91D1}" type="pres">
      <dgm:prSet presAssocID="{190BE092-692D-4060-9E70-E33A29DBA8C0}" presName="pillar1" presStyleLbl="node1" presStyleIdx="0" presStyleCnt="3" custScaleX="296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4F68D-08D8-4D40-9042-CD2EC7A852FA}" type="pres">
      <dgm:prSet presAssocID="{A09BCFC9-699B-41D9-85C2-F6657FA570BC}" presName="pillarX" presStyleLbl="node1" presStyleIdx="1" presStyleCnt="3" custScaleX="52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D683F-1A9D-42E6-AFFE-A049FB1FBDCE}" type="pres">
      <dgm:prSet presAssocID="{24F23BAB-D75B-4D21-A8EE-CC53963AFAC2}" presName="pillarX" presStyleLbl="node1" presStyleIdx="2" presStyleCnt="3" custScaleX="271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ED83B-1B10-45AB-B915-B7BEC5CFEF89}" type="pres">
      <dgm:prSet presAssocID="{190BE092-692D-4060-9E70-E33A29DBA8C0}" presName="base" presStyleLbl="dkBgShp" presStyleIdx="1" presStyleCnt="2"/>
      <dgm:spPr/>
    </dgm:pt>
  </dgm:ptLst>
  <dgm:cxnLst>
    <dgm:cxn modelId="{52941BF8-FC75-4510-8DF8-1F79690FEAEC}" type="presOf" srcId="{64DA3904-538A-4CD9-9289-6DB8194032AC}" destId="{048BF887-EA31-4324-9C36-AB23ED8B3EF9}" srcOrd="0" destOrd="0" presId="urn:microsoft.com/office/officeart/2005/8/layout/hList3"/>
    <dgm:cxn modelId="{34C7C949-7FFF-4B42-9D21-97C83E36629C}" type="presOf" srcId="{24F23BAB-D75B-4D21-A8EE-CC53963AFAC2}" destId="{8E4D683F-1A9D-42E6-AFFE-A049FB1FBDCE}" srcOrd="0" destOrd="0" presId="urn:microsoft.com/office/officeart/2005/8/layout/hList3"/>
    <dgm:cxn modelId="{FA0C34B9-F050-4AB7-AA9E-21D5ED5F02E0}" srcId="{64DA3904-538A-4CD9-9289-6DB8194032AC}" destId="{190BE092-692D-4060-9E70-E33A29DBA8C0}" srcOrd="0" destOrd="0" parTransId="{ED6A7476-0098-4B1E-8ACA-2F7C5A4CF5BE}" sibTransId="{304A3419-C660-495E-9C0C-512FB5731A4A}"/>
    <dgm:cxn modelId="{C2621798-1217-4690-A595-F31F60DC7F03}" srcId="{190BE092-692D-4060-9E70-E33A29DBA8C0}" destId="{092B05CB-EDA2-4AB0-9498-DBD41D125FCA}" srcOrd="0" destOrd="0" parTransId="{839E8BFE-894A-4CBD-AC29-39B54CF5555F}" sibTransId="{3D1220D2-0B99-4CFE-8A68-3FB9748C43CA}"/>
    <dgm:cxn modelId="{DEE84D79-BD12-4029-ACA0-371AF63023BB}" srcId="{190BE092-692D-4060-9E70-E33A29DBA8C0}" destId="{A09BCFC9-699B-41D9-85C2-F6657FA570BC}" srcOrd="1" destOrd="0" parTransId="{0977C05F-8BB4-4C11-BB48-7B0EF29944E3}" sibTransId="{86284398-29A6-4AC7-8F3C-90DE3FDBF428}"/>
    <dgm:cxn modelId="{939D5C19-B7F4-45B8-9727-1E87BC2E1981}" type="presOf" srcId="{A09BCFC9-699B-41D9-85C2-F6657FA570BC}" destId="{4094F68D-08D8-4D40-9042-CD2EC7A852FA}" srcOrd="0" destOrd="0" presId="urn:microsoft.com/office/officeart/2005/8/layout/hList3"/>
    <dgm:cxn modelId="{E3720BFD-A243-496D-BD49-065251708D5C}" type="presOf" srcId="{092B05CB-EDA2-4AB0-9498-DBD41D125FCA}" destId="{27F954FF-6CE1-46B4-9B33-1DE3399A91D1}" srcOrd="0" destOrd="0" presId="urn:microsoft.com/office/officeart/2005/8/layout/hList3"/>
    <dgm:cxn modelId="{A06A503C-A8F6-46EF-9D8A-1787BC171287}" srcId="{64DA3904-538A-4CD9-9289-6DB8194032AC}" destId="{4F215C6D-F698-44B7-BCDB-6E6C5563E8BC}" srcOrd="1" destOrd="0" parTransId="{017918E1-E34E-4EE2-972C-BC4AB8DB9577}" sibTransId="{E26A1ECF-B84B-46F6-BAE5-DDE53C4F1AB3}"/>
    <dgm:cxn modelId="{D457AE8D-F9D5-412B-ABB2-83DACA2C39FB}" srcId="{190BE092-692D-4060-9E70-E33A29DBA8C0}" destId="{24F23BAB-D75B-4D21-A8EE-CC53963AFAC2}" srcOrd="2" destOrd="0" parTransId="{B9887680-EFB7-41E8-AE1A-ABCA5AF9B86E}" sibTransId="{CFD6E566-9143-4F0A-B4ED-2D075D59C2A2}"/>
    <dgm:cxn modelId="{C041B528-6587-4021-9931-B36EA4D83A55}" type="presOf" srcId="{190BE092-692D-4060-9E70-E33A29DBA8C0}" destId="{DB5B5AA0-D64D-4402-81D3-B823F30A14CD}" srcOrd="0" destOrd="0" presId="urn:microsoft.com/office/officeart/2005/8/layout/hList3"/>
    <dgm:cxn modelId="{C0970CB5-22CC-4298-9497-FDC2A450BB15}" type="presParOf" srcId="{048BF887-EA31-4324-9C36-AB23ED8B3EF9}" destId="{DB5B5AA0-D64D-4402-81D3-B823F30A14CD}" srcOrd="0" destOrd="0" presId="urn:microsoft.com/office/officeart/2005/8/layout/hList3"/>
    <dgm:cxn modelId="{6C8056F8-4B0D-4A5F-83F0-F078FB838915}" type="presParOf" srcId="{048BF887-EA31-4324-9C36-AB23ED8B3EF9}" destId="{1CE1BE11-B930-4EDE-BE85-E30586A285EB}" srcOrd="1" destOrd="0" presId="urn:microsoft.com/office/officeart/2005/8/layout/hList3"/>
    <dgm:cxn modelId="{4785C69F-BA8A-486C-89FC-EF6045AAE11D}" type="presParOf" srcId="{1CE1BE11-B930-4EDE-BE85-E30586A285EB}" destId="{27F954FF-6CE1-46B4-9B33-1DE3399A91D1}" srcOrd="0" destOrd="0" presId="urn:microsoft.com/office/officeart/2005/8/layout/hList3"/>
    <dgm:cxn modelId="{7469B78A-C6C5-4CC9-AAAE-E1BD9841945E}" type="presParOf" srcId="{1CE1BE11-B930-4EDE-BE85-E30586A285EB}" destId="{4094F68D-08D8-4D40-9042-CD2EC7A852FA}" srcOrd="1" destOrd="0" presId="urn:microsoft.com/office/officeart/2005/8/layout/hList3"/>
    <dgm:cxn modelId="{E8F719DA-A9A0-4BBB-8B20-876A60F47696}" type="presParOf" srcId="{1CE1BE11-B930-4EDE-BE85-E30586A285EB}" destId="{8E4D683F-1A9D-42E6-AFFE-A049FB1FBDCE}" srcOrd="2" destOrd="0" presId="urn:microsoft.com/office/officeart/2005/8/layout/hList3"/>
    <dgm:cxn modelId="{CB0CE840-4F1D-434B-BDDA-9A797E78F5DE}" type="presParOf" srcId="{048BF887-EA31-4324-9C36-AB23ED8B3EF9}" destId="{B40ED83B-1B10-45AB-B915-B7BEC5CFEF8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ABED2-8EB5-4274-8006-2D175A9D66DA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49856-87C5-4B19-BA18-57C5D3D41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0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49856-87C5-4B19-BA18-57C5D3D4168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5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8777F7-E4D9-43F0-8F30-EEC124BE1294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8049ED-24A8-40DB-B36E-EA9C1A086D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845083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35484#sub_id=210000" TargetMode="External"/><Relationship Id="rId2" Type="http://schemas.openxmlformats.org/officeDocument/2006/relationships/hyperlink" Target="https://online.zakon.kz/document/?doc_id=1035484#sub_id=100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line.zakon.kz/document/?doc_id=1035484#sub_id=100300" TargetMode="External"/><Relationship Id="rId5" Type="http://schemas.openxmlformats.org/officeDocument/2006/relationships/hyperlink" Target="https://online.zakon.kz/document/?doc_id=1035484#sub_id=170000" TargetMode="External"/><Relationship Id="rId4" Type="http://schemas.openxmlformats.org/officeDocument/2006/relationships/hyperlink" Target="https://online.zakon.kz/document/?doc_id=1035484#sub_id=23000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6091505" TargetMode="External"/><Relationship Id="rId2" Type="http://schemas.openxmlformats.org/officeDocument/2006/relationships/hyperlink" Target="https://online.zakon.kz/document/?doc_id=33885902#sub_id=36000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online.zakon.kz/document/?doc_id=32519443#sub_id=7" TargetMode="External"/><Relationship Id="rId5" Type="http://schemas.openxmlformats.org/officeDocument/2006/relationships/hyperlink" Target="https://online.zakon.kz/document/?doc_id=33885902#sub_id=120000" TargetMode="External"/><Relationship Id="rId4" Type="http://schemas.openxmlformats.org/officeDocument/2006/relationships/hyperlink" Target="https://online.zakon.kz/document/?doc_id=31577399#sub_id=40000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7735757" TargetMode="External"/><Relationship Id="rId2" Type="http://schemas.openxmlformats.org/officeDocument/2006/relationships/hyperlink" Target="https://online.zakon.kz/document/?doc_id=33885902#sub_id=1002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4426562" TargetMode="External"/><Relationship Id="rId2" Type="http://schemas.openxmlformats.org/officeDocument/2006/relationships/hyperlink" Target="https://online.zakon.kz/document/?doc_id=35284053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online.zakon.kz/document/?doc_id=3493324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49207#sub_id=150000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49207#sub_id=120600" TargetMode="External"/><Relationship Id="rId2" Type="http://schemas.openxmlformats.org/officeDocument/2006/relationships/hyperlink" Target="https://online.zakon.kz/document/?doc_id=1049207#sub_id=36010000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340768"/>
            <a:ext cx="6840760" cy="355628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b="1" dirty="0" smtClean="0"/>
              <a:t> </a:t>
            </a:r>
            <a:r>
              <a:rPr lang="ru-RU" b="1" dirty="0"/>
              <a:t>Административные правонарушения в области информатизации и </a:t>
            </a:r>
            <a:r>
              <a:rPr lang="ru-RU" b="1" dirty="0" smtClean="0"/>
              <a:t>связ</a:t>
            </a:r>
            <a:r>
              <a:rPr lang="ru-RU" b="1" dirty="0"/>
              <a:t>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5712179" cy="65990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ПРЕПОДАВАТЕЛЬ: ТУСУПОВА   А.Ж.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00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637-12,13.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64704"/>
          </a:xfrm>
        </p:spPr>
        <p:txBody>
          <a:bodyPr>
            <a:normAutofit lnSpcReduction="10000"/>
          </a:bodyPr>
          <a:lstStyle/>
          <a:p>
            <a:r>
              <a:rPr lang="ru-RU" sz="1500" dirty="0"/>
              <a:t>Нарушение </a:t>
            </a:r>
            <a:r>
              <a:rPr lang="ru-RU" sz="1500" u="sng" dirty="0">
                <a:hlinkClick r:id="rId2"/>
              </a:rPr>
              <a:t>правил</a:t>
            </a:r>
            <a:r>
              <a:rPr lang="ru-RU" sz="1500" dirty="0"/>
              <a:t> присвоения полос частот, радиочастот (радиочастотных каналов), эксплуатации радиоэлектронных средств и высокочастотных устройств, а также проведения расчета электромагнитной совместимости радиоэлектронных средств гражданского назначения -</a:t>
            </a:r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67899"/>
              </p:ext>
            </p:extLst>
          </p:nvPr>
        </p:nvGraphicFramePr>
        <p:xfrm>
          <a:off x="611560" y="2636912"/>
          <a:ext cx="3947190" cy="4125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039"/>
                <a:gridCol w="1683151"/>
              </a:tblGrid>
              <a:tr h="31418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14188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МРП</a:t>
                      </a:r>
                      <a:endParaRPr lang="ru-RU" dirty="0"/>
                    </a:p>
                  </a:txBody>
                  <a:tcPr/>
                </a:tc>
              </a:tr>
              <a:tr h="1045173"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Должностные</a:t>
                      </a:r>
                      <a:r>
                        <a:rPr lang="ru-RU" baseline="0" dirty="0" smtClean="0"/>
                        <a:t> лица или 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1256754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н</a:t>
                      </a:r>
                      <a:r>
                        <a:rPr lang="ru-RU" dirty="0" smtClean="0"/>
                        <a:t>екоммерческие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44306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44306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404638"/>
              </p:ext>
            </p:extLst>
          </p:nvPr>
        </p:nvGraphicFramePr>
        <p:xfrm>
          <a:off x="5004048" y="2640060"/>
          <a:ext cx="3947190" cy="4125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039"/>
                <a:gridCol w="1683151"/>
              </a:tblGrid>
              <a:tr h="31418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14188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МРП</a:t>
                      </a:r>
                      <a:endParaRPr lang="ru-RU" dirty="0"/>
                    </a:p>
                  </a:txBody>
                  <a:tcPr/>
                </a:tc>
              </a:tr>
              <a:tr h="1045173"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Должностные</a:t>
                      </a:r>
                      <a:r>
                        <a:rPr lang="ru-RU" baseline="0" dirty="0" smtClean="0"/>
                        <a:t> лица или 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МРП</a:t>
                      </a:r>
                      <a:endParaRPr lang="ru-RU" dirty="0"/>
                    </a:p>
                  </a:txBody>
                  <a:tcPr/>
                </a:tc>
              </a:tr>
              <a:tr h="1256754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н</a:t>
                      </a:r>
                      <a:r>
                        <a:rPr lang="ru-RU" dirty="0" smtClean="0"/>
                        <a:t>екоммерческие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МРП</a:t>
                      </a:r>
                      <a:endParaRPr lang="ru-RU" dirty="0"/>
                    </a:p>
                  </a:txBody>
                  <a:tcPr/>
                </a:tc>
              </a:tr>
              <a:tr h="44306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44306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750871"/>
              </p:ext>
            </p:extLst>
          </p:nvPr>
        </p:nvGraphicFramePr>
        <p:xfrm>
          <a:off x="4572000" y="2617390"/>
          <a:ext cx="432048" cy="4161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41615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Повторно:</a:t>
                      </a:r>
                      <a:endParaRPr lang="ru-RU" dirty="0"/>
                    </a:p>
                  </a:txBody>
                  <a:tcPr vert="vert27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8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700" b="1" dirty="0"/>
              <a:t>Статья 638. Использование средств связи, подлежащих обязательному подтверждению соответствия, но не прошедших его</a:t>
            </a: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7786783"/>
              </p:ext>
            </p:extLst>
          </p:nvPr>
        </p:nvGraphicFramePr>
        <p:xfrm>
          <a:off x="612775" y="1556792"/>
          <a:ext cx="81534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11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700" b="1" dirty="0"/>
              <a:t>Статья 639. Нарушение требований по эксплуатации средств защиты электронных информационных ресурсов</a:t>
            </a: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782971"/>
              </p:ext>
            </p:extLst>
          </p:nvPr>
        </p:nvGraphicFramePr>
        <p:xfrm>
          <a:off x="612775" y="1556792"/>
          <a:ext cx="81534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74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700" b="1" dirty="0"/>
              <a:t>Статья 640. Нарушение законодательства Республики Казахстан об электронном документе и электронной цифровой подписи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ru-RU" sz="1400" b="1" u="sng" dirty="0"/>
              <a:t>1.</a:t>
            </a:r>
            <a:r>
              <a:rPr lang="ru-RU" sz="1400" dirty="0"/>
              <a:t> Отказ в принятии </a:t>
            </a:r>
            <a:r>
              <a:rPr lang="ru-RU" sz="1400" u="sng" dirty="0">
                <a:hlinkClick r:id="rId2" tooltip="Закон Республики Казахстан от 7 января 2003 года № 370-II «Об электронном документе и электронной цифровой подписи» (с изменениями и дополнениями по состоянию на 28.12.2017 г.)"/>
              </a:rPr>
              <a:t>электронных документов</a:t>
            </a:r>
            <a:r>
              <a:rPr lang="ru-RU" sz="1400" dirty="0"/>
              <a:t> в случаях, предусмотренных законами Республики Казахстан, -</a:t>
            </a:r>
          </a:p>
          <a:p>
            <a:pPr fontAlgn="base">
              <a:spcBef>
                <a:spcPts val="0"/>
              </a:spcBef>
            </a:pPr>
            <a:r>
              <a:rPr lang="ru-RU" sz="1400" dirty="0"/>
              <a:t>влечет штраф на должностных лиц в размере </a:t>
            </a:r>
            <a:r>
              <a:rPr lang="ru-RU" sz="1400" b="1" dirty="0"/>
              <a:t>двадцати</a:t>
            </a:r>
            <a:r>
              <a:rPr lang="ru-RU" sz="1400" dirty="0"/>
              <a:t>, на юридических лиц - в размере </a:t>
            </a:r>
            <a:r>
              <a:rPr lang="ru-RU" sz="1400" b="1" dirty="0"/>
              <a:t>пятидесяти</a:t>
            </a:r>
            <a:r>
              <a:rPr lang="ru-RU" sz="1400" dirty="0"/>
              <a:t> месячных расчетных показателей.</a:t>
            </a:r>
          </a:p>
          <a:p>
            <a:pPr fontAlgn="base">
              <a:spcBef>
                <a:spcPts val="0"/>
              </a:spcBef>
            </a:pPr>
            <a:r>
              <a:rPr lang="ru-RU" sz="1400" b="1" u="sng" dirty="0"/>
              <a:t>2.</a:t>
            </a:r>
            <a:r>
              <a:rPr lang="ru-RU" sz="1400" dirty="0"/>
              <a:t> Непринятие удостоверяющим центром </a:t>
            </a:r>
            <a:r>
              <a:rPr lang="ru-RU" sz="1400" u="sng" dirty="0">
                <a:hlinkClick r:id="rId3"/>
              </a:rPr>
              <a:t>необходимых мер</a:t>
            </a:r>
            <a:r>
              <a:rPr lang="ru-RU" sz="1400" dirty="0"/>
              <a:t> для предотвращения утери, модификации и подделки находящихся на хранении открытых ключей электронной цифровой подписи -</a:t>
            </a:r>
          </a:p>
          <a:p>
            <a:pPr fontAlgn="base">
              <a:spcBef>
                <a:spcPts val="0"/>
              </a:spcBef>
            </a:pPr>
            <a:r>
              <a:rPr lang="ru-RU" sz="1400" dirty="0"/>
              <a:t>влечет штраф в размере </a:t>
            </a:r>
            <a:r>
              <a:rPr lang="ru-RU" sz="1400" b="1" dirty="0"/>
              <a:t>ста</a:t>
            </a:r>
            <a:r>
              <a:rPr lang="ru-RU" sz="1400" dirty="0"/>
              <a:t> месячных расчетных показателей.</a:t>
            </a:r>
          </a:p>
          <a:p>
            <a:pPr fontAlgn="base">
              <a:spcBef>
                <a:spcPts val="0"/>
              </a:spcBef>
            </a:pPr>
            <a:r>
              <a:rPr lang="ru-RU" sz="1400" b="1" u="sng" dirty="0"/>
              <a:t>3.</a:t>
            </a:r>
            <a:r>
              <a:rPr lang="ru-RU" sz="1400" dirty="0"/>
              <a:t> Необеспечение удостоверяющим центром защиты </a:t>
            </a:r>
            <a:r>
              <a:rPr lang="ru-RU" sz="1400" u="sng" dirty="0">
                <a:hlinkClick r:id="rId4" tooltip="Закон Республики Казахстан от 7 января 2003 года № 370-II «Об электронном документе и электронной цифровой подписи» (с изменениями и дополнениями по состоянию на 28.12.2017 г.)"/>
              </a:rPr>
              <a:t>сведений о владельцах регистрационных свидетельств</a:t>
            </a:r>
            <a:r>
              <a:rPr lang="ru-RU" sz="1400" dirty="0"/>
              <a:t> -</a:t>
            </a:r>
          </a:p>
          <a:p>
            <a:pPr fontAlgn="base">
              <a:spcBef>
                <a:spcPts val="0"/>
              </a:spcBef>
            </a:pPr>
            <a:r>
              <a:rPr lang="ru-RU" sz="1400" dirty="0"/>
              <a:t>влечет штраф в размере </a:t>
            </a:r>
            <a:r>
              <a:rPr lang="ru-RU" sz="1400" b="1" dirty="0"/>
              <a:t>ста</a:t>
            </a:r>
            <a:r>
              <a:rPr lang="ru-RU" sz="1400" dirty="0"/>
              <a:t> месячных расчетных показателей.</a:t>
            </a:r>
          </a:p>
          <a:p>
            <a:pPr fontAlgn="base">
              <a:spcBef>
                <a:spcPts val="0"/>
              </a:spcBef>
            </a:pPr>
            <a:r>
              <a:rPr lang="ru-RU" sz="1400" b="1" u="sng" dirty="0"/>
              <a:t>4.</a:t>
            </a:r>
            <a:r>
              <a:rPr lang="ru-RU" sz="1400" dirty="0"/>
              <a:t> Непринятие владельцем регистрационного свидетельства </a:t>
            </a:r>
            <a:r>
              <a:rPr lang="ru-RU" sz="1400" u="sng" dirty="0">
                <a:hlinkClick r:id="rId5"/>
              </a:rPr>
              <a:t>мер</a:t>
            </a:r>
            <a:r>
              <a:rPr lang="ru-RU" sz="1400" dirty="0"/>
              <a:t> для защиты принадлежащего ему закрытого ключа электронной цифровой подписи от неправомерного доступа и использования, а также по хранению открытых ключей в порядке, установленном законодательством Республики Казахстан, -</a:t>
            </a:r>
          </a:p>
          <a:p>
            <a:pPr fontAlgn="base">
              <a:spcBef>
                <a:spcPts val="0"/>
              </a:spcBef>
            </a:pPr>
            <a:r>
              <a:rPr lang="ru-RU" sz="1400" dirty="0"/>
              <a:t>влечет штраф в размере </a:t>
            </a:r>
            <a:r>
              <a:rPr lang="ru-RU" sz="1400" b="1" dirty="0"/>
              <a:t>пятидесяти</a:t>
            </a:r>
            <a:r>
              <a:rPr lang="ru-RU" sz="1400" dirty="0"/>
              <a:t> месячных расчетных показателей</a:t>
            </a:r>
            <a:r>
              <a:rPr lang="ru-RU" sz="1400" dirty="0" smtClean="0"/>
              <a:t>.</a:t>
            </a:r>
          </a:p>
          <a:p>
            <a:pPr fontAlgn="base">
              <a:spcBef>
                <a:spcPts val="0"/>
              </a:spcBef>
            </a:pPr>
            <a:r>
              <a:rPr lang="ru-RU" sz="1400" b="1" u="sng" dirty="0"/>
              <a:t>5.</a:t>
            </a:r>
            <a:r>
              <a:rPr lang="ru-RU" sz="1400" dirty="0"/>
              <a:t> </a:t>
            </a:r>
            <a:r>
              <a:rPr lang="ru-RU" sz="1400" u="sng" dirty="0">
                <a:hlinkClick r:id="rId6"/>
              </a:rPr>
              <a:t>Незаконная</a:t>
            </a:r>
            <a:r>
              <a:rPr lang="ru-RU" sz="1400" dirty="0"/>
              <a:t> передача закрытого ключа электронной цифровой подписи другим лицам -</a:t>
            </a:r>
          </a:p>
          <a:p>
            <a:pPr fontAlgn="base">
              <a:spcBef>
                <a:spcPts val="0"/>
              </a:spcBef>
            </a:pPr>
            <a:r>
              <a:rPr lang="ru-RU" sz="1400" dirty="0"/>
              <a:t>влечет штраф на физических лиц в размере </a:t>
            </a:r>
            <a:r>
              <a:rPr lang="ru-RU" sz="1400" b="1" dirty="0"/>
              <a:t>десяти</a:t>
            </a:r>
            <a:r>
              <a:rPr lang="ru-RU" sz="1400" dirty="0"/>
              <a:t>, на должностных лиц, субъектов малого предпринимательства или некоммерческие организации - в размере </a:t>
            </a:r>
            <a:r>
              <a:rPr lang="ru-RU" sz="1400" b="1" dirty="0"/>
              <a:t>пятнадцати</a:t>
            </a:r>
            <a:r>
              <a:rPr lang="ru-RU" sz="1400" dirty="0"/>
              <a:t>, на субъектов среднего предпринимательства - в размере </a:t>
            </a:r>
            <a:r>
              <a:rPr lang="ru-RU" sz="1400" b="1" dirty="0"/>
              <a:t>тридцати</a:t>
            </a:r>
            <a:r>
              <a:rPr lang="ru-RU" sz="1400" dirty="0"/>
              <a:t>, на субъектов крупного предпринимательства - в размере </a:t>
            </a:r>
            <a:r>
              <a:rPr lang="ru-RU" sz="1400" b="1" dirty="0"/>
              <a:t>ста пятидесяти </a:t>
            </a:r>
            <a:r>
              <a:rPr lang="ru-RU" sz="1400" dirty="0"/>
              <a:t>месячных расчетных </a:t>
            </a:r>
            <a:r>
              <a:rPr lang="ru-RU" sz="1400" dirty="0" smtClean="0"/>
              <a:t>показателей.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661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Статья 641. Нарушение законодательства Республики Казахстан об информатизации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495800" cy="5268433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ru-RU" sz="1300" dirty="0" smtClean="0"/>
              <a:t>1</a:t>
            </a:r>
            <a:r>
              <a:rPr lang="ru-RU" sz="1300" dirty="0"/>
              <a:t>) неосуществления или ненадлежащего осуществления собственником или владельцем </a:t>
            </a:r>
            <a:r>
              <a:rPr lang="ru-RU" sz="1300" u="sng" dirty="0">
                <a:hlinkClick r:id="rId2" tooltip="Закон Республики Казахстан от 24 ноября 2015 года № 418-V «Об информатизации» (с изменениями и дополнениями по состоянию на 28.12.2017 г.)"/>
              </a:rPr>
              <a:t>информационных систем, содержащих персональные данные</a:t>
            </a:r>
            <a:r>
              <a:rPr lang="ru-RU" sz="1300" dirty="0"/>
              <a:t>, мер по их защите;</a:t>
            </a:r>
          </a:p>
          <a:p>
            <a:pPr fontAlgn="base">
              <a:spcBef>
                <a:spcPts val="0"/>
              </a:spcBef>
            </a:pPr>
            <a:r>
              <a:rPr lang="ru-RU" sz="1300" dirty="0"/>
              <a:t>2) нарушения </a:t>
            </a:r>
            <a:r>
              <a:rPr lang="ru-RU" sz="1300" u="sng" dirty="0">
                <a:hlinkClick r:id="rId3" tooltip="Постановление Правительства Республики Казахстан от 20 декабря 2016 года № 832 «Об утверждении единых требований в области информационно-коммуникационных технологий и обеспечения информационной безопасности»"/>
              </a:rPr>
              <a:t>единых требований</a:t>
            </a:r>
            <a:r>
              <a:rPr lang="ru-RU" sz="1300" dirty="0"/>
              <a:t> в области информационно-коммуникационных технологий и обеспечения информационной безопасности;</a:t>
            </a:r>
          </a:p>
          <a:p>
            <a:pPr fontAlgn="base">
              <a:spcBef>
                <a:spcPts val="0"/>
              </a:spcBef>
            </a:pPr>
            <a:r>
              <a:rPr lang="ru-RU" sz="1300" dirty="0"/>
              <a:t>3) </a:t>
            </a:r>
            <a:r>
              <a:rPr lang="ru-RU" sz="1300" u="sng" dirty="0">
                <a:hlinkClick r:id="rId4" tooltip="Кодекс Республики Казахстан об административных правонарушениях от 5 июля 2014 года № 235-V (с изменениями и дополнениями по состоянию на 09.01.2018 г.)"/>
              </a:rPr>
              <a:t>промышленной эксплуатации информационной системы государственного органа</a:t>
            </a:r>
            <a:r>
              <a:rPr lang="ru-RU" sz="1300" dirty="0"/>
              <a:t>, информационной системы, отнесенной к критически важным объектам информационно-коммуникационной инфраструктуры, негосударственной информационной системы, интегрированной с информационной системой государственного органа или предназначенной для формирования электронных информационных ресурсов государственного органа, </a:t>
            </a:r>
            <a:r>
              <a:rPr lang="ru-RU" sz="1300" dirty="0" err="1"/>
              <a:t>интернет-ресурса</a:t>
            </a:r>
            <a:r>
              <a:rPr lang="ru-RU" sz="1300" dirty="0"/>
              <a:t> государственного органа и информационно-коммуникационной платформы «электронного правительства», без наличия аттестата соответствия требованиям информационной безопасности</a:t>
            </a:r>
            <a:r>
              <a:rPr lang="ru-RU" sz="1300" dirty="0" smtClean="0"/>
              <a:t>;</a:t>
            </a:r>
            <a:endParaRPr lang="ru-RU" sz="13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0" y="1589566"/>
            <a:ext cx="4320480" cy="4863769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ru-RU" sz="1300" dirty="0"/>
              <a:t>4) непредставления </a:t>
            </a:r>
            <a:r>
              <a:rPr lang="ru-RU" sz="1300" u="sng" dirty="0">
                <a:hlinkClick r:id="rId5"/>
              </a:rPr>
              <a:t>сервисному интегратору «электронного правительства»</a:t>
            </a:r>
            <a:r>
              <a:rPr lang="ru-RU" sz="1300" dirty="0"/>
              <a:t> разработанного программного обеспечения, исходных программных кодов (при наличии), комплекса настроек лицензионного программного обеспечения информационных систем государственных органов;</a:t>
            </a:r>
          </a:p>
          <a:p>
            <a:pPr fontAlgn="base">
              <a:spcBef>
                <a:spcPts val="0"/>
              </a:spcBef>
            </a:pPr>
            <a:r>
              <a:rPr lang="ru-RU" sz="1300" dirty="0"/>
              <a:t>5) утраты оригиналов технической документации на бумажных носителях;</a:t>
            </a:r>
          </a:p>
          <a:p>
            <a:pPr fontAlgn="base">
              <a:spcBef>
                <a:spcPts val="0"/>
              </a:spcBef>
            </a:pPr>
            <a:r>
              <a:rPr lang="ru-RU" sz="1300" dirty="0"/>
              <a:t>6) промышленной эксплуатации информационной системы государственного органа без наличия </a:t>
            </a:r>
            <a:r>
              <a:rPr lang="ru-RU" sz="1300" u="sng" dirty="0">
                <a:hlinkClick r:id="rId6" tooltip="Постановление Правительства Республики Казахстан от 23 мая 2016 года № 298 «Об утверждении Правил проведения аттестации информационной системы, информационно-коммуникационной платформы «электронного правительства», интернет-ресурса государственного органа на соответствие требованиям информационной безопасности»"/>
              </a:rPr>
              <a:t>акта с положительным результатом испытаний</a:t>
            </a:r>
            <a:r>
              <a:rPr lang="ru-RU" sz="1300" dirty="0"/>
              <a:t> на соответствие требованиям информационной безопасности -</a:t>
            </a:r>
          </a:p>
          <a:p>
            <a:pPr fontAlgn="base">
              <a:spcBef>
                <a:spcPts val="0"/>
              </a:spcBef>
            </a:pPr>
            <a:r>
              <a:rPr lang="ru-RU" sz="1300" b="1" dirty="0"/>
              <a:t>влечет штраф </a:t>
            </a:r>
            <a:r>
              <a:rPr lang="ru-RU" sz="1300" dirty="0"/>
              <a:t>на физических лиц в размере </a:t>
            </a:r>
            <a:r>
              <a:rPr lang="ru-RU" sz="1300" b="1" dirty="0"/>
              <a:t>десяти</a:t>
            </a:r>
            <a:r>
              <a:rPr lang="ru-RU" sz="1300" dirty="0"/>
              <a:t>, на должностных лиц, субъектов малого предпринимательства или некоммерческие организации - в размере </a:t>
            </a:r>
            <a:r>
              <a:rPr lang="ru-RU" sz="1300" b="1" dirty="0"/>
              <a:t>пятнадцати</a:t>
            </a:r>
            <a:r>
              <a:rPr lang="ru-RU" sz="1300" dirty="0"/>
              <a:t>, на субъектов среднего предпринимательства - в размере </a:t>
            </a:r>
            <a:r>
              <a:rPr lang="ru-RU" sz="1300" b="1" dirty="0"/>
              <a:t>тридцати</a:t>
            </a:r>
            <a:r>
              <a:rPr lang="ru-RU" sz="1300" dirty="0"/>
              <a:t>, на субъектов крупного предпринимательства - в размере </a:t>
            </a:r>
            <a:r>
              <a:rPr lang="ru-RU" sz="1300" b="1" dirty="0"/>
              <a:t>ста</a:t>
            </a:r>
            <a:r>
              <a:rPr lang="ru-RU" sz="1300" dirty="0"/>
              <a:t> месячных расчетных показателей</a:t>
            </a:r>
            <a:r>
              <a:rPr lang="ru-RU" sz="1300" dirty="0" smtClean="0"/>
              <a:t>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421216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Статья 641-2,3,4.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2283612"/>
              </p:ext>
            </p:extLst>
          </p:nvPr>
        </p:nvGraphicFramePr>
        <p:xfrm>
          <a:off x="612775" y="1533364"/>
          <a:ext cx="8153400" cy="528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26827"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Неизготовление</a:t>
                      </a:r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резервной</a:t>
                      </a:r>
                      <a:r>
                        <a:rPr kumimoji="0" lang="ru-RU" sz="1600" b="0" i="0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копии</a:t>
                      </a:r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государственных электронных информационных ресурсов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Действия (бездействие), предусмотренные частями первой и второй настоящей статьи, совершенные повторно в течение года после наложения административного взыскания, 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0" i="0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</a:t>
                      </a:r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электронных информационных ресурсов, содержащих </a:t>
                      </a:r>
                      <a:r>
                        <a:rPr kumimoji="0" lang="ru-RU" sz="1600" b="0" i="0" u="sng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персональные данные о физических лицах</a:t>
                      </a:r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целях причинения им имущественного и (или) морального вреда, ограничения реализации прав и свобод, гарантированных </a:t>
                      </a:r>
                      <a:r>
                        <a:rPr kumimoji="0" lang="ru-RU" sz="1600" b="0" i="0" u="sng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законами</a:t>
                      </a:r>
                      <a:r>
                        <a:rPr kumimoji="0" lang="ru-RU" sz="16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Республики Казахстан</a:t>
                      </a:r>
                      <a:endParaRPr lang="ru-RU" sz="1600" dirty="0"/>
                    </a:p>
                  </a:txBody>
                  <a:tcPr/>
                </a:tc>
              </a:tr>
              <a:tr h="1530972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 –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 МРП,</a:t>
                      </a:r>
                    </a:p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ЮЛ – 80 МРП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ФЛ – 20 МРП, </a:t>
                      </a:r>
                    </a:p>
                    <a:p>
                      <a:r>
                        <a:rPr lang="ru-RU" dirty="0" smtClean="0"/>
                        <a:t>ДЛ</a:t>
                      </a:r>
                      <a:r>
                        <a:rPr lang="ru-RU" baseline="0" dirty="0" smtClean="0"/>
                        <a:t> – 50 МРП, </a:t>
                      </a:r>
                    </a:p>
                    <a:p>
                      <a:r>
                        <a:rPr lang="ru-RU" baseline="0" dirty="0" smtClean="0"/>
                        <a:t>ЮЛ – 150 МРП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ФЛ – 10 МРП,</a:t>
                      </a:r>
                    </a:p>
                    <a:p>
                      <a:r>
                        <a:rPr lang="ru-RU" dirty="0" smtClean="0"/>
                        <a:t>ДЛ/МП/НЕКОМ.ОРГ – 20 МРП,</a:t>
                      </a:r>
                    </a:p>
                    <a:p>
                      <a:r>
                        <a:rPr lang="ru-RU" dirty="0" smtClean="0"/>
                        <a:t>СП – 40 МРП,</a:t>
                      </a:r>
                    </a:p>
                    <a:p>
                      <a:r>
                        <a:rPr lang="ru-RU" dirty="0" smtClean="0"/>
                        <a:t>КП – 200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68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Статья </a:t>
            </a:r>
            <a:r>
              <a:rPr lang="ru-RU" b="1" dirty="0" smtClean="0"/>
              <a:t>641-5,6.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23848" cy="21888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Неоповещение</a:t>
            </a:r>
            <a:r>
              <a:rPr lang="ru-RU" dirty="0" smtClean="0"/>
              <a:t> </a:t>
            </a:r>
            <a:r>
              <a:rPr lang="ru-RU" dirty="0"/>
              <a:t>собственником или владельцем </a:t>
            </a:r>
            <a:r>
              <a:rPr lang="ru-RU" u="sng" dirty="0">
                <a:hlinkClick r:id="rId2"/>
              </a:rPr>
              <a:t>критически важных объектов</a:t>
            </a:r>
            <a:r>
              <a:rPr lang="ru-RU" dirty="0"/>
              <a:t> информационно-коммуникационной инфраструктуры Национального координационного центра информационной безопасности об инцидентах информационной безопасности и о результатах реагирования на них в порядке и сроки, которые определены </a:t>
            </a:r>
            <a:r>
              <a:rPr lang="ru-RU" u="sng" dirty="0" smtClean="0">
                <a:hlinkClick r:id="rId3"/>
              </a:rPr>
              <a:t>правилами</a:t>
            </a:r>
            <a:r>
              <a:rPr lang="ru-RU" u="sng" dirty="0" smtClean="0"/>
              <a:t> </a:t>
            </a:r>
            <a:r>
              <a:rPr lang="ru-RU" dirty="0" smtClean="0"/>
              <a:t>проведения </a:t>
            </a:r>
            <a:r>
              <a:rPr lang="ru-RU" dirty="0"/>
              <a:t>мониторинга обеспечения информационной безопасности объектов информатизации «электронного правительства» и критически важных объектов информационно-коммуникационной инфраструктуры, если иное не установлено законодательными актами Республики Казахстан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221597"/>
              </p:ext>
            </p:extLst>
          </p:nvPr>
        </p:nvGraphicFramePr>
        <p:xfrm>
          <a:off x="611560" y="3789040"/>
          <a:ext cx="4248472" cy="2963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</a:tblGrid>
              <a:tr h="403353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Физ.лица+долж.лица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704285"/>
              </p:ext>
            </p:extLst>
          </p:nvPr>
        </p:nvGraphicFramePr>
        <p:xfrm>
          <a:off x="4788024" y="3789040"/>
          <a:ext cx="4248472" cy="2963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</a:tblGrid>
              <a:tr h="403353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Физ.лица+долж.лица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 МРП</a:t>
                      </a:r>
                      <a:endParaRPr lang="ru-RU" dirty="0"/>
                    </a:p>
                  </a:txBody>
                  <a:tcPr/>
                </a:tc>
              </a:tr>
              <a:tr h="529232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9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Заключение: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581844"/>
            <a:ext cx="1600200" cy="522920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2362200" y="1484784"/>
            <a:ext cx="6400800" cy="5112568"/>
          </a:xfrm>
        </p:spPr>
        <p:txBody>
          <a:bodyPr>
            <a:noAutofit/>
          </a:bodyPr>
          <a:lstStyle/>
          <a:p>
            <a:r>
              <a:rPr lang="ru-RU" sz="1400" dirty="0"/>
              <a:t>Акт применения нормы административного права является объективированным выражением административно-</a:t>
            </a:r>
            <a:r>
              <a:rPr lang="ru-RU" sz="1400" dirty="0" err="1"/>
              <a:t>юрисдикционной</a:t>
            </a:r>
            <a:r>
              <a:rPr lang="ru-RU" sz="1400" dirty="0"/>
              <a:t> деятельности органов исполнительной </a:t>
            </a:r>
            <a:r>
              <a:rPr lang="ru-RU" sz="1400" dirty="0" smtClean="0"/>
              <a:t>власти, </a:t>
            </a:r>
            <a:r>
              <a:rPr lang="ru-RU" sz="1400" dirty="0"/>
              <a:t>в котором фиксируются соответствующие данные по разрешаемому делу об административном правонарушении. Так, вследствие вынесения соответствующих правоприменительных актов, возбуждается дело об административном правонарушении, закрепляются собранные доказательства и др.</a:t>
            </a:r>
          </a:p>
          <a:p>
            <a:r>
              <a:rPr lang="ru-RU" sz="1400" dirty="0" smtClean="0"/>
              <a:t>Таким </a:t>
            </a:r>
            <a:r>
              <a:rPr lang="ru-RU" sz="1400" dirty="0"/>
              <a:t>образом, правоприменительные акты приводят в движение </a:t>
            </a:r>
            <a:r>
              <a:rPr lang="ru-RU" sz="1400" dirty="0" smtClean="0"/>
              <a:t>административно-</a:t>
            </a:r>
            <a:r>
              <a:rPr lang="ru-RU" sz="1400" dirty="0" err="1" smtClean="0"/>
              <a:t>юрисдикционный</a:t>
            </a:r>
            <a:r>
              <a:rPr lang="ru-RU" sz="1400" dirty="0" smtClean="0"/>
              <a:t> </a:t>
            </a:r>
            <a:r>
              <a:rPr lang="ru-RU" sz="1400" dirty="0"/>
              <a:t>механизм.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настоящее время для повышения эффективности реализации мер административной ответственности в области </a:t>
            </a:r>
            <a:r>
              <a:rPr lang="ru-RU" sz="1400" dirty="0" smtClean="0"/>
              <a:t>связи </a:t>
            </a:r>
            <a:r>
              <a:rPr lang="ru-RU" sz="1400" dirty="0"/>
              <a:t>и информатизации, необходимо совершенствовать качество правоприменительной деятельности, а также четко закреплять в правоприменительных актах обстоятельства совершенного административного правонарушения в области связи и информатизации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3284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</a:t>
            </a:r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Становление </a:t>
            </a:r>
            <a:r>
              <a:rPr lang="ru-RU" dirty="0"/>
              <a:t>и развитие информационного общества в  </a:t>
            </a:r>
            <a:r>
              <a:rPr lang="ru-RU" dirty="0" smtClean="0"/>
              <a:t>Республике Казахстан происходит </a:t>
            </a:r>
            <a:r>
              <a:rPr lang="ru-RU" dirty="0"/>
              <a:t>в сложной и противоречивой обстановке. Негативные процессы, происходящие в общественной жизни </a:t>
            </a:r>
            <a:r>
              <a:rPr lang="ru-RU" dirty="0" smtClean="0"/>
              <a:t>Казахстана, </a:t>
            </a:r>
            <a:r>
              <a:rPr lang="ru-RU" dirty="0"/>
              <a:t>оказывают самое непосредственное влияние па развитие информационных отношений и их надлежащую правовую охрану. Это нельзя признать удовлетворительным в силу целого ряда причин, прежде всего связанных с тем, что в настоящее время информация играет важную роль в жизнедеятельности любого общества, а также отдельно взятого человека. Представить себе работу органов государственной власти и органов местного самоуправления в условиях информационного вакуума в демократическом обществе просто невозможно, вместе с тем большое количество самой разнообразной информации, которая содержится на бумажных и электронных носителях, требует особого административно-правового регулирования, а также установления специальных мер юридической ответственности за различные правонарушения в этой сфере.</a:t>
            </a:r>
          </a:p>
          <a:p>
            <a:r>
              <a:rPr lang="ru-RU" dirty="0"/>
              <a:t>Но, несмотря на важность и объективную необходимость в информационном обеспечении личности, общества и государства, утверждать, что в пашей стране сформирован оптимальный правовой режим оборота информации, пока, к сожалению не приходится. </a:t>
            </a:r>
            <a:r>
              <a:rPr lang="ru-RU" dirty="0" smtClean="0"/>
              <a:t>Республика </a:t>
            </a:r>
            <a:r>
              <a:rPr lang="ru-RU" dirty="0"/>
              <a:t>Казахстан </a:t>
            </a:r>
            <a:r>
              <a:rPr lang="ru-RU" dirty="0" smtClean="0"/>
              <a:t>по </a:t>
            </a:r>
            <a:r>
              <a:rPr lang="ru-RU" dirty="0"/>
              <a:t>информационному обеспечению органов государственной власти и органов местного самоуправления, а также граждан находится далеко от передовых позиций в мировом сообществе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36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Примечания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92500" lnSpcReduction="20000"/>
          </a:bodyPr>
          <a:lstStyle/>
          <a:p>
            <a:r>
              <a:rPr lang="ru-RU" sz="1500" dirty="0"/>
              <a:t>Под </a:t>
            </a:r>
            <a:r>
              <a:rPr lang="ru-RU" sz="1500" b="1" dirty="0"/>
              <a:t>оконечными устройствами </a:t>
            </a:r>
            <a:r>
              <a:rPr lang="ru-RU" sz="1500" dirty="0"/>
              <a:t>(оборудованием) понимаются подключаемые к линиям и находящиеся в пользовании абонентов технические средства формирования сигналов электрической и радиосвязи для передачи и приема заданной абонентами информации по каналам связи (радиотрансляционные точки, телефонные аппараты, телефаксы, устройства передачи данных, оконечные установки различных </a:t>
            </a:r>
            <a:r>
              <a:rPr lang="ru-RU" sz="1500" dirty="0" err="1"/>
              <a:t>телематических</a:t>
            </a:r>
            <a:r>
              <a:rPr lang="ru-RU" sz="1500" dirty="0"/>
              <a:t> служб, оборудование кабельного телевидения, удлинители телефонного канала, радиотелефоны и другие</a:t>
            </a:r>
            <a:r>
              <a:rPr lang="ru-RU" sz="1500" dirty="0" smtClean="0"/>
              <a:t>).</a:t>
            </a:r>
          </a:p>
          <a:p>
            <a:pPr fontAlgn="base"/>
            <a:r>
              <a:rPr lang="ru-RU" sz="1600" dirty="0"/>
              <a:t>Под </a:t>
            </a:r>
            <a:r>
              <a:rPr lang="ru-RU" sz="1600" b="1" dirty="0"/>
              <a:t>радиоэлектронными устройствами </a:t>
            </a:r>
            <a:r>
              <a:rPr lang="ru-RU" sz="1600" dirty="0"/>
              <a:t>в настоящем Кодексе понимаются технические средства, состоящие из одного или нескольких радиопередающих или радиоприемных устройств или их комбинаций и вспомогательного оборудования, предназначенные для передачи и приема радиоволн.</a:t>
            </a:r>
          </a:p>
          <a:p>
            <a:pPr fontAlgn="base"/>
            <a:r>
              <a:rPr lang="ru-RU" sz="1600" dirty="0" smtClean="0"/>
              <a:t>Под </a:t>
            </a:r>
            <a:r>
              <a:rPr lang="ru-RU" sz="1600" b="1" dirty="0"/>
              <a:t>высокочастотными устройствами </a:t>
            </a:r>
            <a:r>
              <a:rPr lang="ru-RU" sz="1600" dirty="0"/>
              <a:t>в настоящем Кодексе понимаются оборудование или приборы, предназначенные для генерирования и местного использования радиочастотной энергии в промышленных, научных, медицинских, бытовых целях, за исключением применения в области электросвязи.</a:t>
            </a:r>
          </a:p>
          <a:p>
            <a:pPr fontAlgn="base"/>
            <a:r>
              <a:rPr lang="ru-RU" sz="1600" dirty="0" smtClean="0"/>
              <a:t>Под </a:t>
            </a:r>
            <a:r>
              <a:rPr lang="ru-RU" sz="1600" b="1" dirty="0"/>
              <a:t>отключением и (или) ограничением </a:t>
            </a:r>
            <a:r>
              <a:rPr lang="ru-RU" sz="1600" dirty="0"/>
              <a:t>связи для целей настоящего Кодекса понимается действие (бездействие) оператора связи, которое привело к невозможности соединений с экстренной медицинской, правоохранительной, пожарной, аварийной, справочной и другими службами, за исключением обстоятельств, связанных с непреодолимой силой или проводимым профилактическим и (или) аварийным обслуживанием, а также в иных случаях, предусмотренных законодательством Республики Казахстан.</a:t>
            </a:r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3191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700" b="1" dirty="0"/>
              <a:t>Статья 636. Незаконное подключение оконечных устройств (оборудования) к сетям электросвязи</a:t>
            </a:r>
            <a:endParaRPr lang="ru-RU" sz="27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8379412"/>
              </p:ext>
            </p:extLst>
          </p:nvPr>
        </p:nvGraphicFramePr>
        <p:xfrm>
          <a:off x="611560" y="1556792"/>
          <a:ext cx="8153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н</a:t>
                      </a:r>
                      <a:r>
                        <a:rPr lang="ru-RU" dirty="0" smtClean="0"/>
                        <a:t>екоммерческие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33264" y="364502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Действия, совершенные </a:t>
            </a:r>
            <a:r>
              <a:rPr lang="ru-RU" b="1" dirty="0"/>
              <a:t>повторно в течение года после наложения административного </a:t>
            </a:r>
            <a:r>
              <a:rPr lang="ru-RU" b="1" dirty="0" smtClean="0"/>
              <a:t>взыскания наказываются:</a:t>
            </a:r>
            <a:endParaRPr lang="ru-RU" b="1" dirty="0"/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748234"/>
              </p:ext>
            </p:extLst>
          </p:nvPr>
        </p:nvGraphicFramePr>
        <p:xfrm>
          <a:off x="616768" y="4348688"/>
          <a:ext cx="8153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н</a:t>
                      </a:r>
                      <a:r>
                        <a:rPr lang="ru-RU" dirty="0" smtClean="0"/>
                        <a:t>екоммерческие</a:t>
                      </a:r>
                      <a:r>
                        <a:rPr lang="ru-RU" baseline="0" dirty="0" smtClean="0"/>
                        <a:t>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 МРП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+  конфискация</a:t>
                      </a:r>
                      <a:r>
                        <a:rPr lang="ru-RU" baseline="0" dirty="0" smtClean="0"/>
                        <a:t> устройств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96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792088"/>
          </a:xfrm>
        </p:spPr>
        <p:txBody>
          <a:bodyPr>
            <a:noAutofit/>
          </a:bodyPr>
          <a:lstStyle/>
          <a:p>
            <a:pPr fontAlgn="base"/>
            <a:r>
              <a:rPr lang="ru-RU" sz="2700" b="1" dirty="0"/>
              <a:t>Статья 637. Нарушение законодательства Республики Казахстан в области </a:t>
            </a:r>
            <a:r>
              <a:rPr lang="ru-RU" sz="2700" b="1" dirty="0" smtClean="0"/>
              <a:t>связи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512168"/>
            <a:ext cx="4860032" cy="534583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ru-RU" sz="1050" dirty="0" smtClean="0"/>
              <a:t>1</a:t>
            </a:r>
            <a:r>
              <a:rPr lang="ru-RU" sz="1050" dirty="0"/>
              <a:t>) необоснованного </a:t>
            </a:r>
            <a:r>
              <a:rPr lang="ru-RU" sz="1050" b="1" dirty="0"/>
              <a:t>отказа</a:t>
            </a:r>
            <a:r>
              <a:rPr lang="ru-RU" sz="1050" dirty="0"/>
              <a:t> доминирующего оператора связи </a:t>
            </a:r>
            <a:r>
              <a:rPr lang="ru-RU" sz="1050" b="1" dirty="0"/>
              <a:t>от</a:t>
            </a:r>
            <a:r>
              <a:rPr lang="ru-RU" sz="1050" dirty="0"/>
              <a:t> </a:t>
            </a:r>
            <a:r>
              <a:rPr lang="ru-RU" sz="1050" b="1" dirty="0"/>
              <a:t>заключения</a:t>
            </a:r>
            <a:r>
              <a:rPr lang="ru-RU" sz="1050" dirty="0"/>
              <a:t> договора присоединения либо установления доминирующим оператором связи заведомо ограничительных условий на присоединение или прокладку линий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2) нарушения </a:t>
            </a:r>
            <a:r>
              <a:rPr lang="ru-RU" sz="1050" b="1" dirty="0"/>
              <a:t>сроков</a:t>
            </a:r>
            <a:r>
              <a:rPr lang="ru-RU" sz="1050" dirty="0"/>
              <a:t> присоединения сетей телекоммуникаций к сети телекоммуникаций общего пользования, предусмотренных законодательством Республики Казахстан в области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3) нарушения операторами связи </a:t>
            </a:r>
            <a:r>
              <a:rPr lang="ru-RU" sz="1050" b="1" dirty="0"/>
              <a:t>уровней</a:t>
            </a:r>
            <a:r>
              <a:rPr lang="ru-RU" sz="1050" dirty="0"/>
              <a:t> </a:t>
            </a:r>
            <a:r>
              <a:rPr lang="ru-RU" sz="1050" b="1" dirty="0"/>
              <a:t>присоединения</a:t>
            </a:r>
            <a:r>
              <a:rPr lang="ru-RU" sz="1050" dirty="0"/>
              <a:t> сетей телекоммуникаций, включая пропуск трафика и порядок взаиморасчетов;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4) </a:t>
            </a:r>
            <a:r>
              <a:rPr lang="ru-RU" sz="1050" b="1" dirty="0"/>
              <a:t>отключения</a:t>
            </a:r>
            <a:r>
              <a:rPr lang="ru-RU" sz="1050" dirty="0"/>
              <a:t> и (или) ограничения связи с номерами бесплатных соединений с экстренной медицинской, правоохранительной, пожарной, аварийной, справочной и другими службами;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5) несоблюдения оператором связи </a:t>
            </a:r>
            <a:r>
              <a:rPr lang="ru-RU" sz="1050" b="1" dirty="0"/>
              <a:t>размеров</a:t>
            </a:r>
            <a:r>
              <a:rPr lang="ru-RU" sz="1050" dirty="0"/>
              <a:t> единиц тарификации;</a:t>
            </a:r>
          </a:p>
          <a:p>
            <a:pPr fontAlgn="base">
              <a:spcBef>
                <a:spcPts val="0"/>
              </a:spcBef>
            </a:pPr>
            <a:r>
              <a:rPr lang="ru-RU" sz="1050" dirty="0" smtClean="0"/>
              <a:t>7</a:t>
            </a:r>
            <a:r>
              <a:rPr lang="ru-RU" sz="1050" dirty="0"/>
              <a:t>) </a:t>
            </a:r>
            <a:r>
              <a:rPr lang="ru-RU" sz="1050" b="1" dirty="0" err="1"/>
              <a:t>неуведомления</a:t>
            </a:r>
            <a:r>
              <a:rPr lang="ru-RU" sz="1050" dirty="0"/>
              <a:t> абонентов о </a:t>
            </a:r>
            <a:r>
              <a:rPr lang="ru-RU" sz="1050" b="1" dirty="0"/>
              <a:t>стоимости</a:t>
            </a:r>
            <a:r>
              <a:rPr lang="ru-RU" sz="1050" dirty="0"/>
              <a:t> соединения при предоставлении доступа к интеллектуальным услугам (лотерея, голосование, телевикторина, викторина, справочно-информационные службы, службы знакомств);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8) </a:t>
            </a:r>
            <a:r>
              <a:rPr lang="ru-RU" sz="1050" b="1" dirty="0"/>
              <a:t>предоставления</a:t>
            </a:r>
            <a:r>
              <a:rPr lang="ru-RU" sz="1050" dirty="0"/>
              <a:t> пользователям услуг связи, </a:t>
            </a:r>
            <a:r>
              <a:rPr lang="ru-RU" sz="1050" b="1" dirty="0"/>
              <a:t>не</a:t>
            </a:r>
            <a:r>
              <a:rPr lang="ru-RU" sz="1050" dirty="0"/>
              <a:t> </a:t>
            </a:r>
            <a:r>
              <a:rPr lang="ru-RU" sz="1050" b="1" dirty="0"/>
              <a:t>соответствующих</a:t>
            </a:r>
            <a:r>
              <a:rPr lang="ru-RU" sz="1050" dirty="0"/>
              <a:t> по качеству стандартам, техническим нормам и показателям качества услуг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 smtClean="0"/>
              <a:t>9</a:t>
            </a:r>
            <a:r>
              <a:rPr lang="ru-RU" sz="1050" dirty="0"/>
              <a:t>) использования радиочастотного спектра при </a:t>
            </a:r>
            <a:r>
              <a:rPr lang="ru-RU" sz="1050" b="1" dirty="0"/>
              <a:t>несоответствии</a:t>
            </a:r>
            <a:r>
              <a:rPr lang="ru-RU" sz="1050" dirty="0"/>
              <a:t> технических параметров радиоэлектронных средств данным, указанным в разрешении на использование радиочастотного спектра Республики Казахстан;</a:t>
            </a:r>
          </a:p>
          <a:p>
            <a:pPr fontAlgn="base">
              <a:spcBef>
                <a:spcPts val="0"/>
              </a:spcBef>
            </a:pPr>
            <a:r>
              <a:rPr lang="ru-RU" sz="1050" dirty="0" smtClean="0"/>
              <a:t>9-3</a:t>
            </a:r>
            <a:r>
              <a:rPr lang="ru-RU" sz="1050" dirty="0"/>
              <a:t>) нарушения операторами связи </a:t>
            </a:r>
            <a:r>
              <a:rPr lang="ru-RU" sz="1050" b="1" u="sng" dirty="0">
                <a:hlinkClick r:id="rId2"/>
              </a:rPr>
              <a:t>правил</a:t>
            </a:r>
            <a:r>
              <a:rPr lang="ru-RU" sz="1050" dirty="0"/>
              <a:t> </a:t>
            </a:r>
            <a:r>
              <a:rPr lang="ru-RU" sz="1050" b="1" dirty="0"/>
              <a:t>применения</a:t>
            </a:r>
            <a:r>
              <a:rPr lang="ru-RU" sz="1050" dirty="0"/>
              <a:t> </a:t>
            </a:r>
            <a:r>
              <a:rPr lang="ru-RU" sz="1050" b="1" dirty="0"/>
              <a:t>сертификата</a:t>
            </a:r>
            <a:r>
              <a:rPr lang="ru-RU" sz="1050" dirty="0"/>
              <a:t> </a:t>
            </a:r>
            <a:r>
              <a:rPr lang="ru-RU" sz="1050" dirty="0" smtClean="0"/>
              <a:t>безопасности; порядка </a:t>
            </a:r>
            <a:r>
              <a:rPr lang="ru-RU" sz="1050" dirty="0"/>
              <a:t>функционирования системы централизованного управления сетями телекоммуникаций Республики Казахстан</a:t>
            </a:r>
            <a:r>
              <a:rPr lang="ru-RU" sz="1050" dirty="0" smtClean="0"/>
              <a:t>;</a:t>
            </a:r>
            <a:endParaRPr lang="ru-RU" sz="105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427984" y="1503368"/>
            <a:ext cx="4716016" cy="5354632"/>
          </a:xfrm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ru-RU" sz="1050" dirty="0" smtClean="0"/>
              <a:t>9-5</a:t>
            </a:r>
            <a:r>
              <a:rPr lang="ru-RU" sz="1050" dirty="0"/>
              <a:t>) </a:t>
            </a:r>
            <a:r>
              <a:rPr lang="ru-RU" sz="1050" b="1" dirty="0"/>
              <a:t>предоставления</a:t>
            </a:r>
            <a:r>
              <a:rPr lang="ru-RU" sz="1050" dirty="0"/>
              <a:t> оператором связи доступа к информации, </a:t>
            </a:r>
            <a:r>
              <a:rPr lang="ru-RU" sz="1050" b="1" dirty="0"/>
              <a:t>запрещенной</a:t>
            </a:r>
            <a:r>
              <a:rPr lang="ru-RU" sz="1050" dirty="0"/>
              <a:t> вступившим в законную силу решением суда или законами Республики Казахстан;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9-6) </a:t>
            </a:r>
            <a:r>
              <a:rPr lang="ru-RU" sz="1050" b="1" dirty="0"/>
              <a:t>подмены</a:t>
            </a:r>
            <a:r>
              <a:rPr lang="ru-RU" sz="1050" dirty="0"/>
              <a:t> сетевых адресов;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10) </a:t>
            </a:r>
            <a:r>
              <a:rPr lang="ru-RU" sz="1050" b="1" dirty="0"/>
              <a:t>несоблюдения</a:t>
            </a:r>
            <a:r>
              <a:rPr lang="ru-RU" sz="1050" dirty="0"/>
              <a:t> операторами связи, оператором централизованной базы данных абонентских номеров </a:t>
            </a:r>
            <a:r>
              <a:rPr lang="ru-RU" sz="1050" b="1" u="sng" dirty="0">
                <a:hlinkClick r:id="rId3"/>
              </a:rPr>
              <a:t>правил</a:t>
            </a:r>
            <a:r>
              <a:rPr lang="ru-RU" sz="1050" dirty="0"/>
              <a:t> переноса абонентского номера в сетях сотовой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11) </a:t>
            </a:r>
            <a:r>
              <a:rPr lang="ru-RU" sz="1050" b="1" dirty="0"/>
              <a:t>невыполнения</a:t>
            </a:r>
            <a:r>
              <a:rPr lang="ru-RU" sz="1050" dirty="0"/>
              <a:t> оператором сотовой связи </a:t>
            </a:r>
            <a:r>
              <a:rPr lang="ru-RU" sz="1050" b="1" dirty="0"/>
              <a:t>обязанности</a:t>
            </a:r>
            <a:r>
              <a:rPr lang="ru-RU" sz="1050" dirty="0"/>
              <a:t> по предоставлению оператору централизованной базы данных абонентских номеров информации об абонентских номерах сотовой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12) </a:t>
            </a:r>
            <a:r>
              <a:rPr lang="ru-RU" sz="1050" b="1" dirty="0"/>
              <a:t>оказания</a:t>
            </a:r>
            <a:r>
              <a:rPr lang="ru-RU" sz="1050" dirty="0"/>
              <a:t> оператором связи и (или) владельцем сети связи услуг связи, а равно </a:t>
            </a:r>
            <a:r>
              <a:rPr lang="ru-RU" sz="1050" b="1" dirty="0"/>
              <a:t>распространения</a:t>
            </a:r>
            <a:r>
              <a:rPr lang="ru-RU" sz="1050" dirty="0"/>
              <a:t> представителем оператора связи абонентских номеров </a:t>
            </a:r>
            <a:r>
              <a:rPr lang="ru-RU" sz="1050" b="1" dirty="0"/>
              <a:t>без</a:t>
            </a:r>
            <a:r>
              <a:rPr lang="ru-RU" sz="1050" dirty="0"/>
              <a:t> </a:t>
            </a:r>
            <a:r>
              <a:rPr lang="ru-RU" sz="1050" b="1" dirty="0"/>
              <a:t>заключения</a:t>
            </a:r>
            <a:r>
              <a:rPr lang="ru-RU" sz="1050" dirty="0"/>
              <a:t> соответствующего договора об оказании услуг связи;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13) </a:t>
            </a:r>
            <a:r>
              <a:rPr lang="ru-RU" sz="1050" b="1" dirty="0"/>
              <a:t>несоблюдения</a:t>
            </a:r>
            <a:r>
              <a:rPr lang="ru-RU" sz="1050" dirty="0"/>
              <a:t> операторами почты </a:t>
            </a:r>
            <a:r>
              <a:rPr lang="ru-RU" sz="1050" u="sng" dirty="0">
                <a:hlinkClick r:id="rId4"/>
              </a:rPr>
              <a:t>установленных требований</a:t>
            </a:r>
            <a:r>
              <a:rPr lang="ru-RU" sz="1050" dirty="0"/>
              <a:t> по организации обслуживания пользователей и порядка проведения операционного дня;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14) нарушения операторами почты </a:t>
            </a:r>
            <a:r>
              <a:rPr lang="ru-RU" sz="1050" u="sng" dirty="0">
                <a:hlinkClick r:id="rId4"/>
              </a:rPr>
              <a:t>установленных требований</a:t>
            </a:r>
            <a:r>
              <a:rPr lang="ru-RU" sz="1050" dirty="0"/>
              <a:t> по порядку </a:t>
            </a:r>
            <a:r>
              <a:rPr lang="ru-RU" sz="1050" b="1" dirty="0"/>
              <a:t>приема</a:t>
            </a:r>
            <a:r>
              <a:rPr lang="ru-RU" sz="1050" dirty="0"/>
              <a:t> и </a:t>
            </a:r>
            <a:r>
              <a:rPr lang="ru-RU" sz="1050" b="1" dirty="0"/>
              <a:t>вручения</a:t>
            </a:r>
            <a:r>
              <a:rPr lang="ru-RU" sz="1050" dirty="0"/>
              <a:t> почтовых отправлений, а также их </a:t>
            </a:r>
            <a:r>
              <a:rPr lang="ru-RU" sz="1050" b="1" dirty="0"/>
              <a:t>оформления</a:t>
            </a:r>
            <a:r>
              <a:rPr lang="ru-RU" sz="1050" dirty="0"/>
              <a:t>, которые привели к утрате почтового отправления;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15) нарушения операторами </a:t>
            </a:r>
            <a:r>
              <a:rPr lang="ru-RU" sz="1050" b="1" dirty="0"/>
              <a:t>почты</a:t>
            </a:r>
            <a:r>
              <a:rPr lang="ru-RU" sz="1050" dirty="0"/>
              <a:t> </a:t>
            </a:r>
            <a:r>
              <a:rPr lang="ru-RU" sz="1050" u="sng" dirty="0">
                <a:hlinkClick r:id="rId4"/>
              </a:rPr>
              <a:t>требований</a:t>
            </a:r>
            <a:r>
              <a:rPr lang="ru-RU" sz="1050" dirty="0"/>
              <a:t> по установлению на почтовых сетях технических средств и оборудований, позволяющих выявить запрещенные предметы и вещества в почтовых отправлениях;</a:t>
            </a:r>
          </a:p>
          <a:p>
            <a:pPr fontAlgn="base">
              <a:spcBef>
                <a:spcPts val="0"/>
              </a:spcBef>
            </a:pPr>
            <a:r>
              <a:rPr lang="ru-RU" sz="1050" dirty="0"/>
              <a:t>16) </a:t>
            </a:r>
            <a:r>
              <a:rPr lang="ru-RU" sz="1050" b="1" dirty="0"/>
              <a:t>необеспечения</a:t>
            </a:r>
            <a:r>
              <a:rPr lang="ru-RU" sz="1050" dirty="0"/>
              <a:t> операторами связи и владельцами сетей </a:t>
            </a:r>
            <a:r>
              <a:rPr lang="ru-RU" sz="1050" b="1" dirty="0"/>
              <a:t>оптимизации</a:t>
            </a:r>
            <a:r>
              <a:rPr lang="ru-RU" sz="1050" dirty="0"/>
              <a:t> собственных сетей связи, включая своевременное реагирование и принятие мер с целью снижения распространения радиосигнала на территории учреждений уголовно-исполнительной системы, </a:t>
            </a:r>
          </a:p>
        </p:txBody>
      </p:sp>
    </p:spTree>
    <p:extLst>
      <p:ext uri="{BB962C8B-B14F-4D97-AF65-F5344CB8AC3E}">
        <p14:creationId xmlns:p14="http://schemas.microsoft.com/office/powerpoint/2010/main" val="316855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/>
              <a:t>Статья 637. Нарушение законодательства Республики Казахстан в области связи</a:t>
            </a:r>
            <a:endParaRPr lang="ru-RU" sz="2700" dirty="0"/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092035"/>
              </p:ext>
            </p:extLst>
          </p:nvPr>
        </p:nvGraphicFramePr>
        <p:xfrm>
          <a:off x="611560" y="1556792"/>
          <a:ext cx="8153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</a:t>
                      </a:r>
                      <a:r>
                        <a:rPr lang="ru-RU" dirty="0" smtClean="0"/>
                        <a:t>должностных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364502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Деяния, </a:t>
            </a:r>
            <a:r>
              <a:rPr lang="ru-RU" b="1" dirty="0" smtClean="0"/>
              <a:t>совершенные </a:t>
            </a:r>
            <a:r>
              <a:rPr lang="ru-RU" b="1" dirty="0"/>
              <a:t>повторно в течение года после наложения административного </a:t>
            </a:r>
            <a:r>
              <a:rPr lang="ru-RU" b="1" dirty="0" smtClean="0"/>
              <a:t>взыскания</a:t>
            </a:r>
            <a:r>
              <a:rPr lang="ru-RU" b="1" dirty="0"/>
              <a:t> </a:t>
            </a:r>
            <a:r>
              <a:rPr lang="ru-RU" b="1" dirty="0" smtClean="0"/>
              <a:t>наказываются: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232769"/>
              </p:ext>
            </p:extLst>
          </p:nvPr>
        </p:nvGraphicFramePr>
        <p:xfrm>
          <a:off x="683568" y="4326201"/>
          <a:ext cx="8153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</a:t>
                      </a:r>
                      <a:r>
                        <a:rPr lang="ru-RU" baseline="0" dirty="0" smtClean="0"/>
                        <a:t> предпринимательства + </a:t>
                      </a:r>
                      <a:r>
                        <a:rPr lang="ru-RU" dirty="0" smtClean="0"/>
                        <a:t>должностных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r>
                        <a:rPr lang="ru-RU" baseline="0" dirty="0" smtClean="0"/>
                        <a:t> МРП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</a:t>
                      </a:r>
                      <a:r>
                        <a:rPr lang="ru-RU" baseline="0" dirty="0" smtClean="0"/>
                        <a:t> предпринимательства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43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>
            <a:noAutofit/>
          </a:bodyPr>
          <a:lstStyle/>
          <a:p>
            <a:r>
              <a:rPr lang="ru-RU" sz="2700" b="1" dirty="0" smtClean="0"/>
              <a:t>Статья 637-3,4. Нарушение </a:t>
            </a:r>
            <a:r>
              <a:rPr lang="ru-RU" sz="2700" b="1" dirty="0"/>
              <a:t>обязанности по сбору и хранению </a:t>
            </a:r>
            <a:r>
              <a:rPr lang="ru-RU" sz="2700" b="1" u="sng" dirty="0"/>
              <a:t>служебной информации</a:t>
            </a:r>
            <a:r>
              <a:rPr lang="ru-RU" sz="2700" b="1" dirty="0"/>
              <a:t> об абонентах и (или) пользователях услуг связи -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36604724"/>
              </p:ext>
            </p:extLst>
          </p:nvPr>
        </p:nvGraphicFramePr>
        <p:xfrm>
          <a:off x="609600" y="2438400"/>
          <a:ext cx="3886200" cy="2958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1194038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впервые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/>
              <a:t>повторно в течение года</a:t>
            </a:r>
          </a:p>
        </p:txBody>
      </p:sp>
      <p:graphicFrame>
        <p:nvGraphicFramePr>
          <p:cNvPr id="10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6602220"/>
              </p:ext>
            </p:extLst>
          </p:nvPr>
        </p:nvGraphicFramePr>
        <p:xfrm>
          <a:off x="4800600" y="2438400"/>
          <a:ext cx="3886200" cy="2958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1194038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66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/>
              <a:t>Статья 637-5,6,7,8.</a:t>
            </a:r>
            <a:endParaRPr lang="ru-RU" sz="27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>
          <a:xfrm>
            <a:off x="612648" y="3717032"/>
            <a:ext cx="3886200" cy="640080"/>
          </a:xfrm>
        </p:spPr>
        <p:txBody>
          <a:bodyPr/>
          <a:lstStyle/>
          <a:p>
            <a:pPr algn="ctr"/>
            <a:r>
              <a:rPr lang="ru-RU" dirty="0" smtClean="0"/>
              <a:t>Впервые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879848" y="3738936"/>
            <a:ext cx="3886200" cy="3024336"/>
          </a:xfrm>
          <a:solidFill>
            <a:schemeClr val="accent3"/>
          </a:solidFill>
        </p:spPr>
        <p:txBody>
          <a:bodyPr>
            <a:normAutofit fontScale="92500"/>
          </a:bodyPr>
          <a:lstStyle/>
          <a:p>
            <a:r>
              <a:rPr lang="ru-RU" b="0" dirty="0"/>
              <a:t>Действия, предусмотренные частями </a:t>
            </a:r>
            <a:r>
              <a:rPr lang="ru-RU" b="0" dirty="0" smtClean="0"/>
              <a:t>6,7 настоящей </a:t>
            </a:r>
            <a:r>
              <a:rPr lang="ru-RU" b="0" dirty="0"/>
              <a:t>статьи, совершенные повторно в течение года после наложения административного взыскания, </a:t>
            </a:r>
            <a:r>
              <a:rPr lang="ru-RU" b="0" dirty="0" smtClean="0"/>
              <a:t>-</a:t>
            </a:r>
            <a:r>
              <a:rPr lang="ru-RU" b="0" dirty="0"/>
              <a:t>влекут </a:t>
            </a:r>
            <a:r>
              <a:rPr lang="ru-RU" dirty="0"/>
              <a:t>приостановление лицензии </a:t>
            </a:r>
            <a:r>
              <a:rPr lang="ru-RU" b="0" dirty="0"/>
              <a:t>на предоставление услуг в области связи</a:t>
            </a:r>
            <a:r>
              <a:rPr lang="ru-RU" b="0" dirty="0" smtClean="0"/>
              <a:t>.</a:t>
            </a:r>
            <a:endParaRPr lang="ru-RU" b="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12648" y="1628800"/>
            <a:ext cx="8153400" cy="20448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77500" lnSpcReduction="2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 smtClean="0">
                <a:solidFill>
                  <a:schemeClr val="tx1"/>
                </a:solidFill>
                <a:latin typeface="+mj-lt"/>
              </a:rPr>
              <a:t>Невыполнение оператором связи и (или) владельцем сети связи </a:t>
            </a:r>
            <a:r>
              <a:rPr lang="ru-RU" b="0" u="sng" dirty="0" smtClean="0">
                <a:solidFill>
                  <a:schemeClr val="tx1"/>
                </a:solidFill>
                <a:latin typeface="+mj-lt"/>
                <a:hlinkClick r:id="rId2" tooltip="Закон Республики Казахстан от 5 июля 2004 года № 567-II «О связи» (с изменениями и дополнениями по состоянию на 09.01.2018 г.)"/>
              </a:rPr>
              <a:t>обязанностей</a:t>
            </a:r>
            <a:r>
              <a:rPr lang="ru-RU" b="0" dirty="0" smtClean="0">
                <a:solidFill>
                  <a:schemeClr val="tx1"/>
                </a:solidFill>
                <a:latin typeface="+mj-lt"/>
              </a:rPr>
              <a:t> по обеспечению органов, осуществляющих оперативно-розыскную, контрразведывательную деятельность на сетях связи,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организационными и техническими возможностями </a:t>
            </a:r>
            <a:r>
              <a:rPr lang="ru-RU" b="0" dirty="0" smtClean="0">
                <a:solidFill>
                  <a:schemeClr val="tx1"/>
                </a:solidFill>
                <a:latin typeface="+mj-lt"/>
              </a:rPr>
              <a:t>проведения оперативно-розыскных, контрразведывательных мероприятий на всех сетях связи, по обеспечению органам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доступа к служебной информации </a:t>
            </a:r>
            <a:r>
              <a:rPr lang="ru-RU" b="0" dirty="0" smtClean="0">
                <a:solidFill>
                  <a:schemeClr val="tx1"/>
                </a:solidFill>
                <a:latin typeface="+mj-lt"/>
              </a:rPr>
              <a:t>об абонентах, по обеспечению 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функций своего телекоммуникационного оборудования</a:t>
            </a:r>
            <a:r>
              <a:rPr lang="ru-RU" b="0" dirty="0" smtClean="0">
                <a:solidFill>
                  <a:schemeClr val="tx1"/>
                </a:solidFill>
                <a:latin typeface="+mj-lt"/>
              </a:rPr>
              <a:t> а также принятию мер по недопущению раскрытия форм и методов проведения оперативно-розыскных, контрразведывательных мероприятий.</a:t>
            </a:r>
          </a:p>
        </p:txBody>
      </p:sp>
      <p:graphicFrame>
        <p:nvGraphicFramePr>
          <p:cNvPr id="11" name="Объект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15020301"/>
              </p:ext>
            </p:extLst>
          </p:nvPr>
        </p:nvGraphicFramePr>
        <p:xfrm>
          <a:off x="612648" y="4353010"/>
          <a:ext cx="3886200" cy="250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740581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МРП</a:t>
                      </a:r>
                      <a:endParaRPr lang="ru-RU" dirty="0"/>
                    </a:p>
                  </a:txBody>
                  <a:tcPr/>
                </a:tc>
              </a:tr>
              <a:tr h="484249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79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Статья </a:t>
            </a:r>
            <a:r>
              <a:rPr lang="ru-RU" b="1" dirty="0" smtClean="0"/>
              <a:t>637-9,10,11.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09120"/>
            <a:ext cx="4176464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r>
              <a:rPr lang="ru-RU" b="1" dirty="0" smtClean="0"/>
              <a:t>11. Невыполнение </a:t>
            </a:r>
            <a:r>
              <a:rPr lang="ru-RU" b="1" dirty="0"/>
              <a:t>оператором сотовой связи </a:t>
            </a:r>
            <a:r>
              <a:rPr lang="ru-RU" b="1" u="sng" dirty="0">
                <a:hlinkClick r:id="rId2" tooltip="Закон Республики Казахстан от 5 июля 2004 года № 567-II «О связи» (с изменениями и дополнениями по состоянию на 09.01.2018 г.)"/>
              </a:rPr>
              <a:t>обязанности</a:t>
            </a:r>
            <a:r>
              <a:rPr lang="ru-RU" b="1" dirty="0"/>
              <a:t> по обеспечению переноса абонентских номеров в сетях </a:t>
            </a:r>
            <a:r>
              <a:rPr lang="ru-RU" b="1" dirty="0" smtClean="0"/>
              <a:t>сотовой</a:t>
            </a:r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51499"/>
              </p:ext>
            </p:extLst>
          </p:nvPr>
        </p:nvGraphicFramePr>
        <p:xfrm>
          <a:off x="599034" y="1556792"/>
          <a:ext cx="828092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2179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9. Невыполнение оператором сотовой связи </a:t>
                      </a:r>
                      <a:r>
                        <a:rPr lang="ru-RU" u="sng" dirty="0" smtClean="0">
                          <a:hlinkClick r:id="rId3"/>
                        </a:rPr>
                        <a:t>обязательств</a:t>
                      </a:r>
                      <a:r>
                        <a:rPr lang="ru-RU" dirty="0" smtClean="0"/>
                        <a:t> по обеспечению услугами связи населенных пунктов и (или) территорий, указанных в разрешении на использование радиочастотного спектра Республики Казахстан,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10. Неиспользование радиочастотного спектра в течение одного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2409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/>
                        <a:t>влечет лишение разрешения на использование радиочастотного спектра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Объект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28526829"/>
              </p:ext>
            </p:extLst>
          </p:nvPr>
        </p:nvGraphicFramePr>
        <p:xfrm>
          <a:off x="4788024" y="4505677"/>
          <a:ext cx="4104456" cy="232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</a:tblGrid>
              <a:tr h="402874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Наказание</a:t>
                      </a:r>
                      <a:endParaRPr lang="ru-RU" dirty="0"/>
                    </a:p>
                  </a:txBody>
                  <a:tcPr/>
                </a:tc>
              </a:tr>
              <a:tr h="61613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МРП</a:t>
                      </a:r>
                      <a:endParaRPr lang="ru-RU" dirty="0"/>
                    </a:p>
                  </a:txBody>
                  <a:tcPr/>
                </a:tc>
              </a:tr>
              <a:tr h="608344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 МРП</a:t>
                      </a:r>
                      <a:endParaRPr lang="ru-RU" dirty="0"/>
                    </a:p>
                  </a:txBody>
                  <a:tcPr/>
                </a:tc>
              </a:tr>
              <a:tr h="608344">
                <a:tc>
                  <a:txBody>
                    <a:bodyPr/>
                    <a:lstStyle/>
                    <a:p>
                      <a:r>
                        <a:rPr lang="ru-RU" dirty="0" smtClean="0"/>
                        <a:t>Крупного </a:t>
                      </a:r>
                      <a:r>
                        <a:rPr lang="ru-RU" dirty="0" err="1" smtClean="0"/>
                        <a:t>предприн-ва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 МРП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25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161</TotalTime>
  <Words>1021</Words>
  <Application>Microsoft Office PowerPoint</Application>
  <PresentationFormat>Экран (4:3)</PresentationFormat>
  <Paragraphs>253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 Административные правонарушения в области информатизации и связи</vt:lpstr>
      <vt:lpstr>Актуальность проблемы</vt:lpstr>
      <vt:lpstr>Примечания</vt:lpstr>
      <vt:lpstr>Статья 636. Незаконное подключение оконечных устройств (оборудования) к сетям электросвязи</vt:lpstr>
      <vt:lpstr>Статья 637. Нарушение законодательства Республики Казахстан в области связи</vt:lpstr>
      <vt:lpstr>Статья 637. Нарушение законодательства Республики Казахстан в области связи</vt:lpstr>
      <vt:lpstr>Статья 637-3,4. Нарушение обязанности по сбору и хранению служебной информации об абонентах и (или) пользователях услуг связи -</vt:lpstr>
      <vt:lpstr>Статья 637-5,6,7,8.</vt:lpstr>
      <vt:lpstr>Статья 637-9,10,11.</vt:lpstr>
      <vt:lpstr>Статья 637-12,13.</vt:lpstr>
      <vt:lpstr>Статья 638. Использование средств связи, подлежащих обязательному подтверждению соответствия, но не прошедших его</vt:lpstr>
      <vt:lpstr>Статья 639. Нарушение требований по эксплуатации средств защиты электронных информационных ресурсов</vt:lpstr>
      <vt:lpstr>Статья 640. Нарушение законодательства Республики Казахстан об электронном документе и электронной цифровой подписи</vt:lpstr>
      <vt:lpstr>Статья 641. Нарушение законодательства Республики Казахстан об информатизации</vt:lpstr>
      <vt:lpstr>Статья 641-2,3,4.</vt:lpstr>
      <vt:lpstr>Статья 641-5,6.</vt:lpstr>
      <vt:lpstr>Заключение: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Глава 31. Административные правонарушения в области информатизации и связ</dc:title>
  <dc:creator>admin</dc:creator>
  <cp:lastModifiedBy>Almagul</cp:lastModifiedBy>
  <cp:revision>15</cp:revision>
  <dcterms:created xsi:type="dcterms:W3CDTF">2018-04-19T16:41:23Z</dcterms:created>
  <dcterms:modified xsi:type="dcterms:W3CDTF">2019-05-19T11:15:40Z</dcterms:modified>
</cp:coreProperties>
</file>